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5" r:id="rId3"/>
    <p:sldId id="264" r:id="rId4"/>
    <p:sldId id="257" r:id="rId5"/>
    <p:sldId id="258" r:id="rId6"/>
    <p:sldId id="259" r:id="rId7"/>
    <p:sldId id="260" r:id="rId8"/>
    <p:sldId id="267" r:id="rId9"/>
    <p:sldId id="261" r:id="rId10"/>
    <p:sldId id="262" r:id="rId11"/>
    <p:sldId id="268" r:id="rId12"/>
    <p:sldId id="269" r:id="rId13"/>
    <p:sldId id="263" r:id="rId14"/>
    <p:sldId id="266" r:id="rId15"/>
  </p:sldIdLst>
  <p:sldSz cx="14630400" cy="8229600"/>
  <p:notesSz cx="8229600" cy="14630400"/>
  <p:embeddedFontLst>
    <p:embeddedFont>
      <p:font typeface="Calibri" panose="020F0502020204030204" pitchFamily="34" charset="0"/>
      <p:regular r:id="rId17"/>
      <p:bold r:id="rId18"/>
      <p:italic r:id="rId19"/>
      <p:boldItalic r:id="rId20"/>
    </p:embeddedFont>
    <p:embeddedFont>
      <p:font typeface="Inter" panose="020B0604020202020204" charset="0"/>
      <p:regular r:id="rId21"/>
    </p:embeddedFont>
    <p:embeddedFont>
      <p:font typeface="Mukta" panose="020B0604020202020204" charset="0"/>
      <p:regular r:id="rId22"/>
    </p:embeddedFont>
    <p:embeddedFont>
      <p:font typeface="Petrona" panose="020B0604020202020204" charset="0"/>
      <p:regular r:id="rId23"/>
    </p:embeddedFont>
    <p:embeddedFont>
      <p:font typeface="Prompt" panose="00000500000000000000" pitchFamily="2" charset="-34"/>
      <p:regular r:id="rId24"/>
      <p:bold r:id="rId25"/>
      <p:italic r:id="rId26"/>
      <p:boldItalic r:id="rId27"/>
    </p:embeddedFont>
    <p:embeddedFont>
      <p:font typeface="Segoe UI Black" panose="020B0A02040204020203" pitchFamily="34" charset="0"/>
      <p:bold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4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315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6584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03278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44934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12613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6347" y="0"/>
            <a:ext cx="5764053" cy="8229600"/>
          </a:xfrm>
          <a:prstGeom prst="rect">
            <a:avLst/>
          </a:prstGeom>
          <a:ln>
            <a:noFill/>
          </a:ln>
          <a:effectLst>
            <a:softEdge rad="112500"/>
          </a:effectLst>
        </p:spPr>
      </p:pic>
      <p:pic>
        <p:nvPicPr>
          <p:cNvPr id="3" name="Image 1" descr="preencoded.png"/>
          <p:cNvPicPr>
            <a:picLocks noChangeAspect="1"/>
          </p:cNvPicPr>
          <p:nvPr/>
        </p:nvPicPr>
        <p:blipFill>
          <a:blip r:embed="rId4"/>
          <a:stretch>
            <a:fillRect/>
          </a:stretch>
        </p:blipFill>
        <p:spPr>
          <a:xfrm>
            <a:off x="9282827" y="2412609"/>
            <a:ext cx="4931093" cy="2773799"/>
          </a:xfrm>
          <a:prstGeom prst="rect">
            <a:avLst/>
          </a:prstGeom>
        </p:spPr>
      </p:pic>
      <p:sp>
        <p:nvSpPr>
          <p:cNvPr id="4" name="Text 0"/>
          <p:cNvSpPr/>
          <p:nvPr/>
        </p:nvSpPr>
        <p:spPr>
          <a:xfrm>
            <a:off x="482153" y="3043071"/>
            <a:ext cx="8384194" cy="2143337"/>
          </a:xfrm>
          <a:prstGeom prst="rect">
            <a:avLst/>
          </a:prstGeom>
          <a:noFill/>
          <a:ln/>
        </p:spPr>
        <p:txBody>
          <a:bodyPr wrap="square" lIns="0" tIns="0" rIns="0" bIns="0" rtlCol="0" anchor="t"/>
          <a:lstStyle/>
          <a:p>
            <a:pPr marL="0" indent="0">
              <a:lnSpc>
                <a:spcPts val="6700"/>
              </a:lnSpc>
              <a:buNone/>
            </a:pPr>
            <a:r>
              <a:rPr lang="en-US" sz="5350" dirty="0">
                <a:solidFill>
                  <a:srgbClr val="C6BFEE"/>
                </a:solidFill>
                <a:latin typeface="Prompt" pitchFamily="34" charset="0"/>
                <a:ea typeface="Prompt" pitchFamily="34" charset="-122"/>
                <a:cs typeface="Prompt" pitchFamily="34" charset="-120"/>
              </a:rPr>
              <a:t>ICC Men's T20 World Cup 2022: Data Analysis</a:t>
            </a:r>
            <a:endParaRPr lang="en-US" sz="5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A0772E68-475C-4D95-85EC-B7C32139DA2D}"/>
              </a:ext>
            </a:extLst>
          </p:cNvPr>
          <p:cNvPicPr>
            <a:picLocks noChangeAspect="1"/>
          </p:cNvPicPr>
          <p:nvPr/>
        </p:nvPicPr>
        <p:blipFill>
          <a:blip r:embed="rId3"/>
          <a:stretch>
            <a:fillRect/>
          </a:stretch>
        </p:blipFill>
        <p:spPr>
          <a:xfrm>
            <a:off x="8579286" y="0"/>
            <a:ext cx="6051114" cy="8229600"/>
          </a:xfrm>
          <a:prstGeom prst="rect">
            <a:avLst/>
          </a:prstGeom>
          <a:ln>
            <a:noFill/>
          </a:ln>
          <a:effectLst>
            <a:softEdge rad="112500"/>
          </a:effectLst>
        </p:spPr>
      </p:pic>
      <p:pic>
        <p:nvPicPr>
          <p:cNvPr id="15" name="Image 1" descr="preencoded.png">
            <a:extLst>
              <a:ext uri="{FF2B5EF4-FFF2-40B4-BE49-F238E27FC236}">
                <a16:creationId xmlns:a16="http://schemas.microsoft.com/office/drawing/2014/main" id="{B86DF368-E8D6-412E-B465-EB0A5B10616F}"/>
              </a:ext>
            </a:extLst>
          </p:cNvPr>
          <p:cNvPicPr>
            <a:picLocks noChangeAspect="1"/>
          </p:cNvPicPr>
          <p:nvPr/>
        </p:nvPicPr>
        <p:blipFill>
          <a:blip r:embed="rId4"/>
          <a:stretch>
            <a:fillRect/>
          </a:stretch>
        </p:blipFill>
        <p:spPr>
          <a:xfrm>
            <a:off x="9258777" y="996392"/>
            <a:ext cx="4919305" cy="6149221"/>
          </a:xfrm>
          <a:prstGeom prst="rect">
            <a:avLst/>
          </a:prstGeom>
        </p:spPr>
      </p:pic>
      <p:sp>
        <p:nvSpPr>
          <p:cNvPr id="16" name="Text 0">
            <a:extLst>
              <a:ext uri="{FF2B5EF4-FFF2-40B4-BE49-F238E27FC236}">
                <a16:creationId xmlns:a16="http://schemas.microsoft.com/office/drawing/2014/main" id="{13790F89-8A5E-4A7A-9553-F5F444307124}"/>
              </a:ext>
            </a:extLst>
          </p:cNvPr>
          <p:cNvSpPr/>
          <p:nvPr/>
        </p:nvSpPr>
        <p:spPr>
          <a:xfrm>
            <a:off x="793790" y="814388"/>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Player Performances</a:t>
            </a:r>
            <a:endParaRPr lang="en-US" sz="4650" dirty="0"/>
          </a:p>
        </p:txBody>
      </p:sp>
      <p:sp>
        <p:nvSpPr>
          <p:cNvPr id="17" name="Shape 1">
            <a:extLst>
              <a:ext uri="{FF2B5EF4-FFF2-40B4-BE49-F238E27FC236}">
                <a16:creationId xmlns:a16="http://schemas.microsoft.com/office/drawing/2014/main" id="{7A8C7C10-E169-43B5-83B2-3722E5026E07}"/>
              </a:ext>
            </a:extLst>
          </p:cNvPr>
          <p:cNvSpPr/>
          <p:nvPr/>
        </p:nvSpPr>
        <p:spPr>
          <a:xfrm>
            <a:off x="1118711" y="1898809"/>
            <a:ext cx="30480" cy="5516404"/>
          </a:xfrm>
          <a:prstGeom prst="roundRect">
            <a:avLst>
              <a:gd name="adj" fmla="val 312558"/>
            </a:avLst>
          </a:prstGeom>
          <a:solidFill>
            <a:srgbClr val="48367C"/>
          </a:solidFill>
          <a:ln/>
        </p:spPr>
      </p:sp>
      <p:sp>
        <p:nvSpPr>
          <p:cNvPr id="18" name="Shape 2">
            <a:extLst>
              <a:ext uri="{FF2B5EF4-FFF2-40B4-BE49-F238E27FC236}">
                <a16:creationId xmlns:a16="http://schemas.microsoft.com/office/drawing/2014/main" id="{20D5BF2E-317F-4239-BE3D-1E7548485100}"/>
              </a:ext>
            </a:extLst>
          </p:cNvPr>
          <p:cNvSpPr/>
          <p:nvPr/>
        </p:nvSpPr>
        <p:spPr>
          <a:xfrm>
            <a:off x="1358622" y="2393871"/>
            <a:ext cx="793790" cy="30480"/>
          </a:xfrm>
          <a:prstGeom prst="roundRect">
            <a:avLst>
              <a:gd name="adj" fmla="val 312558"/>
            </a:avLst>
          </a:prstGeom>
          <a:solidFill>
            <a:srgbClr val="48367C"/>
          </a:solidFill>
          <a:ln/>
        </p:spPr>
      </p:sp>
      <p:sp>
        <p:nvSpPr>
          <p:cNvPr id="19" name="Shape 3">
            <a:extLst>
              <a:ext uri="{FF2B5EF4-FFF2-40B4-BE49-F238E27FC236}">
                <a16:creationId xmlns:a16="http://schemas.microsoft.com/office/drawing/2014/main" id="{BC1673AA-DDB5-4842-817E-50342387F59B}"/>
              </a:ext>
            </a:extLst>
          </p:cNvPr>
          <p:cNvSpPr/>
          <p:nvPr/>
        </p:nvSpPr>
        <p:spPr>
          <a:xfrm>
            <a:off x="878800" y="2153960"/>
            <a:ext cx="510302" cy="510302"/>
          </a:xfrm>
          <a:prstGeom prst="roundRect">
            <a:avLst>
              <a:gd name="adj" fmla="val 18669"/>
            </a:avLst>
          </a:prstGeom>
          <a:solidFill>
            <a:srgbClr val="2F1D63"/>
          </a:solidFill>
          <a:ln w="7620">
            <a:solidFill>
              <a:srgbClr val="48367C"/>
            </a:solidFill>
            <a:prstDash val="solid"/>
          </a:ln>
        </p:spPr>
      </p:sp>
      <p:sp>
        <p:nvSpPr>
          <p:cNvPr id="20" name="Text 4">
            <a:extLst>
              <a:ext uri="{FF2B5EF4-FFF2-40B4-BE49-F238E27FC236}">
                <a16:creationId xmlns:a16="http://schemas.microsoft.com/office/drawing/2014/main" id="{85FED55E-CA82-48B1-B644-A67768B8FD56}"/>
              </a:ext>
            </a:extLst>
          </p:cNvPr>
          <p:cNvSpPr/>
          <p:nvPr/>
        </p:nvSpPr>
        <p:spPr>
          <a:xfrm>
            <a:off x="1061085" y="2230398"/>
            <a:ext cx="145733"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1</a:t>
            </a:r>
            <a:endParaRPr lang="en-US" sz="2800" dirty="0"/>
          </a:p>
        </p:txBody>
      </p:sp>
      <p:sp>
        <p:nvSpPr>
          <p:cNvPr id="21" name="Text 5">
            <a:extLst>
              <a:ext uri="{FF2B5EF4-FFF2-40B4-BE49-F238E27FC236}">
                <a16:creationId xmlns:a16="http://schemas.microsoft.com/office/drawing/2014/main" id="{58886FA8-ADE0-4330-8EBC-34B3EAA604DE}"/>
              </a:ext>
            </a:extLst>
          </p:cNvPr>
          <p:cNvSpPr/>
          <p:nvPr/>
        </p:nvSpPr>
        <p:spPr>
          <a:xfrm>
            <a:off x="2381488" y="2125623"/>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Group Stage</a:t>
            </a:r>
            <a:endParaRPr lang="en-US" sz="2300" dirty="0"/>
          </a:p>
        </p:txBody>
      </p:sp>
      <p:sp>
        <p:nvSpPr>
          <p:cNvPr id="22" name="Text 6">
            <a:extLst>
              <a:ext uri="{FF2B5EF4-FFF2-40B4-BE49-F238E27FC236}">
                <a16:creationId xmlns:a16="http://schemas.microsoft.com/office/drawing/2014/main" id="{BFF684BD-B66F-4D58-8D6C-817F4A60DB0D}"/>
              </a:ext>
            </a:extLst>
          </p:cNvPr>
          <p:cNvSpPr/>
          <p:nvPr/>
        </p:nvSpPr>
        <p:spPr>
          <a:xfrm>
            <a:off x="2381488" y="2633782"/>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Analysis of individual player performance during the group stage matches.</a:t>
            </a:r>
            <a:endParaRPr lang="en-US" sz="1750" dirty="0"/>
          </a:p>
        </p:txBody>
      </p:sp>
      <p:sp>
        <p:nvSpPr>
          <p:cNvPr id="23" name="Shape 7">
            <a:extLst>
              <a:ext uri="{FF2B5EF4-FFF2-40B4-BE49-F238E27FC236}">
                <a16:creationId xmlns:a16="http://schemas.microsoft.com/office/drawing/2014/main" id="{14096F71-3FB1-4454-9228-641A70641B3B}"/>
              </a:ext>
            </a:extLst>
          </p:cNvPr>
          <p:cNvSpPr/>
          <p:nvPr/>
        </p:nvSpPr>
        <p:spPr>
          <a:xfrm>
            <a:off x="1358622" y="4308277"/>
            <a:ext cx="793790" cy="30480"/>
          </a:xfrm>
          <a:prstGeom prst="roundRect">
            <a:avLst>
              <a:gd name="adj" fmla="val 312558"/>
            </a:avLst>
          </a:prstGeom>
          <a:solidFill>
            <a:srgbClr val="48367C"/>
          </a:solidFill>
          <a:ln/>
        </p:spPr>
      </p:sp>
      <p:sp>
        <p:nvSpPr>
          <p:cNvPr id="24" name="Shape 8">
            <a:extLst>
              <a:ext uri="{FF2B5EF4-FFF2-40B4-BE49-F238E27FC236}">
                <a16:creationId xmlns:a16="http://schemas.microsoft.com/office/drawing/2014/main" id="{9FC73F2C-68E6-44FA-B210-9E01C7EB5852}"/>
              </a:ext>
            </a:extLst>
          </p:cNvPr>
          <p:cNvSpPr/>
          <p:nvPr/>
        </p:nvSpPr>
        <p:spPr>
          <a:xfrm>
            <a:off x="878800" y="4068366"/>
            <a:ext cx="510302" cy="510302"/>
          </a:xfrm>
          <a:prstGeom prst="roundRect">
            <a:avLst>
              <a:gd name="adj" fmla="val 18669"/>
            </a:avLst>
          </a:prstGeom>
          <a:solidFill>
            <a:srgbClr val="2F1D63"/>
          </a:solidFill>
          <a:ln w="7620">
            <a:solidFill>
              <a:srgbClr val="48367C"/>
            </a:solidFill>
            <a:prstDash val="solid"/>
          </a:ln>
        </p:spPr>
      </p:sp>
      <p:sp>
        <p:nvSpPr>
          <p:cNvPr id="25" name="Text 9">
            <a:extLst>
              <a:ext uri="{FF2B5EF4-FFF2-40B4-BE49-F238E27FC236}">
                <a16:creationId xmlns:a16="http://schemas.microsoft.com/office/drawing/2014/main" id="{B8F92DB8-8BC0-41CB-A4DF-4918018A6D9A}"/>
              </a:ext>
            </a:extLst>
          </p:cNvPr>
          <p:cNvSpPr/>
          <p:nvPr/>
        </p:nvSpPr>
        <p:spPr>
          <a:xfrm>
            <a:off x="1036201" y="4144804"/>
            <a:ext cx="195382"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2</a:t>
            </a:r>
            <a:endParaRPr lang="en-US" sz="2800" dirty="0"/>
          </a:p>
        </p:txBody>
      </p:sp>
      <p:sp>
        <p:nvSpPr>
          <p:cNvPr id="26" name="Text 10">
            <a:extLst>
              <a:ext uri="{FF2B5EF4-FFF2-40B4-BE49-F238E27FC236}">
                <a16:creationId xmlns:a16="http://schemas.microsoft.com/office/drawing/2014/main" id="{FE13DAFB-7ECA-4356-94E0-8F81DB33EC0B}"/>
              </a:ext>
            </a:extLst>
          </p:cNvPr>
          <p:cNvSpPr/>
          <p:nvPr/>
        </p:nvSpPr>
        <p:spPr>
          <a:xfrm>
            <a:off x="2381488" y="4040029"/>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Super 12</a:t>
            </a:r>
            <a:endParaRPr lang="en-US" sz="2300" dirty="0"/>
          </a:p>
        </p:txBody>
      </p:sp>
      <p:sp>
        <p:nvSpPr>
          <p:cNvPr id="27" name="Text 11">
            <a:extLst>
              <a:ext uri="{FF2B5EF4-FFF2-40B4-BE49-F238E27FC236}">
                <a16:creationId xmlns:a16="http://schemas.microsoft.com/office/drawing/2014/main" id="{19CFA4E3-9E93-42C8-A958-6A9879A56CD4}"/>
              </a:ext>
            </a:extLst>
          </p:cNvPr>
          <p:cNvSpPr/>
          <p:nvPr/>
        </p:nvSpPr>
        <p:spPr>
          <a:xfrm>
            <a:off x="2381488" y="4548187"/>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Analysis of individual player performance during the super 12 matches.</a:t>
            </a:r>
            <a:endParaRPr lang="en-US" sz="1750" dirty="0"/>
          </a:p>
        </p:txBody>
      </p:sp>
      <p:sp>
        <p:nvSpPr>
          <p:cNvPr id="28" name="Shape 12">
            <a:extLst>
              <a:ext uri="{FF2B5EF4-FFF2-40B4-BE49-F238E27FC236}">
                <a16:creationId xmlns:a16="http://schemas.microsoft.com/office/drawing/2014/main" id="{6769B830-A237-4C18-9E11-9C4EFC91468A}"/>
              </a:ext>
            </a:extLst>
          </p:cNvPr>
          <p:cNvSpPr/>
          <p:nvPr/>
        </p:nvSpPr>
        <p:spPr>
          <a:xfrm>
            <a:off x="1358622" y="6222683"/>
            <a:ext cx="793790" cy="30480"/>
          </a:xfrm>
          <a:prstGeom prst="roundRect">
            <a:avLst>
              <a:gd name="adj" fmla="val 312558"/>
            </a:avLst>
          </a:prstGeom>
          <a:solidFill>
            <a:srgbClr val="48367C"/>
          </a:solidFill>
          <a:ln/>
        </p:spPr>
      </p:sp>
      <p:sp>
        <p:nvSpPr>
          <p:cNvPr id="29" name="Shape 13">
            <a:extLst>
              <a:ext uri="{FF2B5EF4-FFF2-40B4-BE49-F238E27FC236}">
                <a16:creationId xmlns:a16="http://schemas.microsoft.com/office/drawing/2014/main" id="{DC7457D4-8949-454D-BEB5-A02C3405A154}"/>
              </a:ext>
            </a:extLst>
          </p:cNvPr>
          <p:cNvSpPr/>
          <p:nvPr/>
        </p:nvSpPr>
        <p:spPr>
          <a:xfrm>
            <a:off x="878800" y="5982772"/>
            <a:ext cx="510302" cy="510302"/>
          </a:xfrm>
          <a:prstGeom prst="roundRect">
            <a:avLst>
              <a:gd name="adj" fmla="val 18669"/>
            </a:avLst>
          </a:prstGeom>
          <a:solidFill>
            <a:srgbClr val="2F1D63"/>
          </a:solidFill>
          <a:ln w="7620">
            <a:solidFill>
              <a:srgbClr val="48367C"/>
            </a:solidFill>
            <a:prstDash val="solid"/>
          </a:ln>
        </p:spPr>
      </p:sp>
      <p:sp>
        <p:nvSpPr>
          <p:cNvPr id="30" name="Text 14">
            <a:extLst>
              <a:ext uri="{FF2B5EF4-FFF2-40B4-BE49-F238E27FC236}">
                <a16:creationId xmlns:a16="http://schemas.microsoft.com/office/drawing/2014/main" id="{9398C10D-F5AE-48FF-868A-36A3B55442B8}"/>
              </a:ext>
            </a:extLst>
          </p:cNvPr>
          <p:cNvSpPr/>
          <p:nvPr/>
        </p:nvSpPr>
        <p:spPr>
          <a:xfrm>
            <a:off x="1036439" y="6059210"/>
            <a:ext cx="195024" cy="357307"/>
          </a:xfrm>
          <a:prstGeom prst="rect">
            <a:avLst/>
          </a:prstGeom>
          <a:noFill/>
          <a:ln/>
        </p:spPr>
        <p:txBody>
          <a:bodyPr wrap="none" lIns="0" tIns="0" rIns="0" bIns="0" rtlCol="0" anchor="t"/>
          <a:lstStyle/>
          <a:p>
            <a:pPr marL="0" indent="0" algn="ctr">
              <a:lnSpc>
                <a:spcPts val="2800"/>
              </a:lnSpc>
              <a:buNone/>
            </a:pPr>
            <a:r>
              <a:rPr lang="en-US" sz="2800" b="1" kern="0" spc="-56" dirty="0">
                <a:solidFill>
                  <a:srgbClr val="E0D6DE"/>
                </a:solidFill>
                <a:latin typeface="Petrona" pitchFamily="34" charset="0"/>
                <a:ea typeface="Petrona" pitchFamily="34" charset="-122"/>
                <a:cs typeface="Petrona" pitchFamily="34" charset="-120"/>
              </a:rPr>
              <a:t>3</a:t>
            </a:r>
            <a:endParaRPr lang="en-US" sz="2800" dirty="0"/>
          </a:p>
        </p:txBody>
      </p:sp>
      <p:sp>
        <p:nvSpPr>
          <p:cNvPr id="31" name="Text 15">
            <a:extLst>
              <a:ext uri="{FF2B5EF4-FFF2-40B4-BE49-F238E27FC236}">
                <a16:creationId xmlns:a16="http://schemas.microsoft.com/office/drawing/2014/main" id="{FCB50035-13FA-4F37-A52C-A4DB041B0347}"/>
              </a:ext>
            </a:extLst>
          </p:cNvPr>
          <p:cNvSpPr/>
          <p:nvPr/>
        </p:nvSpPr>
        <p:spPr>
          <a:xfrm>
            <a:off x="2381488" y="5954435"/>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pitchFamily="34" charset="0"/>
                <a:ea typeface="Petrona" pitchFamily="34" charset="-122"/>
                <a:cs typeface="Petrona" pitchFamily="34" charset="-120"/>
              </a:rPr>
              <a:t>Knockout Stages</a:t>
            </a:r>
            <a:endParaRPr lang="en-US" sz="2300" dirty="0"/>
          </a:p>
        </p:txBody>
      </p:sp>
      <p:sp>
        <p:nvSpPr>
          <p:cNvPr id="32" name="Text 16">
            <a:extLst>
              <a:ext uri="{FF2B5EF4-FFF2-40B4-BE49-F238E27FC236}">
                <a16:creationId xmlns:a16="http://schemas.microsoft.com/office/drawing/2014/main" id="{E457A95E-1287-4FEA-BD76-DC24041770C1}"/>
              </a:ext>
            </a:extLst>
          </p:cNvPr>
          <p:cNvSpPr/>
          <p:nvPr/>
        </p:nvSpPr>
        <p:spPr>
          <a:xfrm>
            <a:off x="2381488" y="6462593"/>
            <a:ext cx="596872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Analysis of individual player performance during the semi-finals and finals.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90DE7A-D26B-4E24-B0F6-D5991F75F8BA}"/>
              </a:ext>
            </a:extLst>
          </p:cNvPr>
          <p:cNvPicPr>
            <a:picLocks noChangeAspect="1"/>
          </p:cNvPicPr>
          <p:nvPr/>
        </p:nvPicPr>
        <p:blipFill>
          <a:blip r:embed="rId2"/>
          <a:stretch>
            <a:fillRect/>
          </a:stretch>
        </p:blipFill>
        <p:spPr>
          <a:xfrm>
            <a:off x="0" y="-14748"/>
            <a:ext cx="14630400" cy="8229600"/>
          </a:xfrm>
          <a:prstGeom prst="rect">
            <a:avLst/>
          </a:prstGeom>
        </p:spPr>
      </p:pic>
    </p:spTree>
    <p:extLst>
      <p:ext uri="{BB962C8B-B14F-4D97-AF65-F5344CB8AC3E}">
        <p14:creationId xmlns:p14="http://schemas.microsoft.com/office/powerpoint/2010/main" val="3941363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4F82AB-0628-4105-987F-5FD163DCE8D8}"/>
              </a:ext>
            </a:extLst>
          </p:cNvPr>
          <p:cNvPicPr>
            <a:picLocks noChangeAspect="1"/>
          </p:cNvPicPr>
          <p:nvPr/>
        </p:nvPicPr>
        <p:blipFill>
          <a:blip r:embed="rId2"/>
          <a:stretch>
            <a:fillRect/>
          </a:stretch>
        </p:blipFill>
        <p:spPr>
          <a:xfrm>
            <a:off x="-1" y="0"/>
            <a:ext cx="14630401" cy="8229600"/>
          </a:xfrm>
          <a:prstGeom prst="rect">
            <a:avLst/>
          </a:prstGeom>
        </p:spPr>
      </p:pic>
    </p:spTree>
    <p:extLst>
      <p:ext uri="{BB962C8B-B14F-4D97-AF65-F5344CB8AC3E}">
        <p14:creationId xmlns:p14="http://schemas.microsoft.com/office/powerpoint/2010/main" val="138423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1" descr="preencoded.png"/>
          <p:cNvPicPr>
            <a:picLocks noChangeAspect="1"/>
          </p:cNvPicPr>
          <p:nvPr/>
        </p:nvPicPr>
        <p:blipFill>
          <a:blip r:embed="rId4"/>
          <a:stretch>
            <a:fillRect/>
          </a:stretch>
        </p:blipFill>
        <p:spPr>
          <a:xfrm>
            <a:off x="5470088" y="308610"/>
            <a:ext cx="3690223" cy="2468880"/>
          </a:xfrm>
          <a:prstGeom prst="rect">
            <a:avLst/>
          </a:prstGeom>
        </p:spPr>
      </p:pic>
      <p:sp>
        <p:nvSpPr>
          <p:cNvPr id="4" name="Text 0"/>
          <p:cNvSpPr/>
          <p:nvPr/>
        </p:nvSpPr>
        <p:spPr>
          <a:xfrm>
            <a:off x="864037" y="4537234"/>
            <a:ext cx="3929189"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Conclusion</a:t>
            </a:r>
            <a:endParaRPr lang="en-US" sz="4300" dirty="0"/>
          </a:p>
        </p:txBody>
      </p:sp>
      <p:sp>
        <p:nvSpPr>
          <p:cNvPr id="5" name="Text 1"/>
          <p:cNvSpPr/>
          <p:nvPr/>
        </p:nvSpPr>
        <p:spPr>
          <a:xfrm>
            <a:off x="864037" y="5593318"/>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The analysis reveals valuable insights into batting and bowling strategies in T20 cricket. This data can be used to further refine strategies and prepare for future tournaments. Future work will explore the impact of venue factors, player fatigue, and data-driven decision-making.</a:t>
            </a:r>
            <a:endParaRPr lang="en-US" sz="1900" dirty="0"/>
          </a:p>
        </p:txBody>
      </p:sp>
      <p:pic>
        <p:nvPicPr>
          <p:cNvPr id="7" name="Picture 6">
            <a:extLst>
              <a:ext uri="{FF2B5EF4-FFF2-40B4-BE49-F238E27FC236}">
                <a16:creationId xmlns:a16="http://schemas.microsoft.com/office/drawing/2014/main" id="{1D99A331-EBC2-4AB7-8105-8B58DDC3BF9A}"/>
              </a:ext>
            </a:extLst>
          </p:cNvPr>
          <p:cNvPicPr>
            <a:picLocks noChangeAspect="1"/>
          </p:cNvPicPr>
          <p:nvPr/>
        </p:nvPicPr>
        <p:blipFill>
          <a:blip r:embed="rId5"/>
          <a:stretch>
            <a:fillRect/>
          </a:stretch>
        </p:blipFill>
        <p:spPr>
          <a:xfrm>
            <a:off x="12038842" y="7728155"/>
            <a:ext cx="2591558" cy="4956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61BD03-B454-4636-87D1-249B46839295}"/>
              </a:ext>
            </a:extLst>
          </p:cNvPr>
          <p:cNvPicPr>
            <a:picLocks noChangeAspect="1"/>
          </p:cNvPicPr>
          <p:nvPr/>
        </p:nvPicPr>
        <p:blipFill>
          <a:blip r:embed="rId3"/>
          <a:stretch>
            <a:fillRect/>
          </a:stretch>
        </p:blipFill>
        <p:spPr>
          <a:xfrm>
            <a:off x="11919155" y="7675306"/>
            <a:ext cx="2590800" cy="495300"/>
          </a:xfrm>
          <a:prstGeom prst="rect">
            <a:avLst/>
          </a:prstGeom>
        </p:spPr>
      </p:pic>
      <p:sp>
        <p:nvSpPr>
          <p:cNvPr id="10" name="TextBox 9">
            <a:extLst>
              <a:ext uri="{FF2B5EF4-FFF2-40B4-BE49-F238E27FC236}">
                <a16:creationId xmlns:a16="http://schemas.microsoft.com/office/drawing/2014/main" id="{32C6C7BD-A41D-4FE0-8794-668B5715BFB5}"/>
              </a:ext>
            </a:extLst>
          </p:cNvPr>
          <p:cNvSpPr txBox="1"/>
          <p:nvPr/>
        </p:nvSpPr>
        <p:spPr>
          <a:xfrm>
            <a:off x="3067665" y="3222248"/>
            <a:ext cx="9261987" cy="1785104"/>
          </a:xfrm>
          <a:prstGeom prst="rect">
            <a:avLst/>
          </a:prstGeom>
          <a:noFill/>
        </p:spPr>
        <p:txBody>
          <a:bodyPr wrap="square" rtlCol="0">
            <a:spAutoFit/>
          </a:bodyPr>
          <a:lstStyle/>
          <a:p>
            <a:r>
              <a:rPr lang="en-IN" sz="11000" dirty="0">
                <a:solidFill>
                  <a:schemeClr val="bg1"/>
                </a:solidFill>
                <a:latin typeface="Segoe UI Black" panose="020B0A02040204020203" pitchFamily="34" charset="0"/>
                <a:ea typeface="Segoe UI Black" panose="020B0A02040204020203" pitchFamily="34" charset="0"/>
              </a:rPr>
              <a:t>THANK YOU</a:t>
            </a:r>
          </a:p>
        </p:txBody>
      </p:sp>
    </p:spTree>
    <p:extLst>
      <p:ext uri="{BB962C8B-B14F-4D97-AF65-F5344CB8AC3E}">
        <p14:creationId xmlns:p14="http://schemas.microsoft.com/office/powerpoint/2010/main" val="282973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59DF43EF-EB70-46A4-922B-DEA7D8F361D6}"/>
              </a:ext>
            </a:extLst>
          </p:cNvPr>
          <p:cNvSpPr/>
          <p:nvPr/>
        </p:nvSpPr>
        <p:spPr>
          <a:xfrm>
            <a:off x="1036031" y="704053"/>
            <a:ext cx="5394722" cy="674251"/>
          </a:xfrm>
          <a:prstGeom prst="rect">
            <a:avLst/>
          </a:prstGeom>
          <a:noFill/>
          <a:ln/>
        </p:spPr>
        <p:txBody>
          <a:bodyPr wrap="none" lIns="0" tIns="0" rIns="0" bIns="0" rtlCol="0" anchor="t"/>
          <a:lstStyle/>
          <a:p>
            <a:pPr marL="0" indent="0">
              <a:lnSpc>
                <a:spcPts val="5300"/>
              </a:lnSpc>
              <a:buNone/>
            </a:pPr>
            <a:r>
              <a:rPr lang="en-US" sz="4200" b="1" kern="0" spc="-85" dirty="0">
                <a:solidFill>
                  <a:srgbClr val="FF8AAF"/>
                </a:solidFill>
                <a:latin typeface="Petrona" pitchFamily="34" charset="0"/>
                <a:ea typeface="Petrona" pitchFamily="34" charset="-122"/>
                <a:cs typeface="Petrona" pitchFamily="34" charset="-120"/>
              </a:rPr>
              <a:t>Content Table</a:t>
            </a:r>
            <a:endParaRPr lang="en-US" sz="4200" dirty="0"/>
          </a:p>
        </p:txBody>
      </p:sp>
      <p:pic>
        <p:nvPicPr>
          <p:cNvPr id="42" name="Picture 41">
            <a:extLst>
              <a:ext uri="{FF2B5EF4-FFF2-40B4-BE49-F238E27FC236}">
                <a16:creationId xmlns:a16="http://schemas.microsoft.com/office/drawing/2014/main" id="{21A15F43-DFEC-4CAA-B74C-BDF011726C4A}"/>
              </a:ext>
            </a:extLst>
          </p:cNvPr>
          <p:cNvPicPr>
            <a:picLocks noChangeAspect="1"/>
          </p:cNvPicPr>
          <p:nvPr/>
        </p:nvPicPr>
        <p:blipFill>
          <a:blip r:embed="rId3"/>
          <a:stretch>
            <a:fillRect/>
          </a:stretch>
        </p:blipFill>
        <p:spPr>
          <a:xfrm>
            <a:off x="12235929" y="7590037"/>
            <a:ext cx="2590800" cy="495300"/>
          </a:xfrm>
          <a:prstGeom prst="rect">
            <a:avLst/>
          </a:prstGeom>
        </p:spPr>
      </p:pic>
      <p:pic>
        <p:nvPicPr>
          <p:cNvPr id="44" name="Picture 43">
            <a:extLst>
              <a:ext uri="{FF2B5EF4-FFF2-40B4-BE49-F238E27FC236}">
                <a16:creationId xmlns:a16="http://schemas.microsoft.com/office/drawing/2014/main" id="{F2F82701-7DC5-4DBA-B525-01C3D27ACD28}"/>
              </a:ext>
            </a:extLst>
          </p:cNvPr>
          <p:cNvPicPr>
            <a:picLocks noChangeAspect="1"/>
          </p:cNvPicPr>
          <p:nvPr/>
        </p:nvPicPr>
        <p:blipFill>
          <a:blip r:embed="rId4"/>
          <a:stretch>
            <a:fillRect/>
          </a:stretch>
        </p:blipFill>
        <p:spPr>
          <a:xfrm>
            <a:off x="8834284" y="0"/>
            <a:ext cx="5796116" cy="8229600"/>
          </a:xfrm>
          <a:prstGeom prst="rect">
            <a:avLst/>
          </a:prstGeom>
          <a:ln>
            <a:noFill/>
          </a:ln>
          <a:effectLst>
            <a:softEdge rad="112500"/>
          </a:effectLst>
        </p:spPr>
      </p:pic>
      <p:sp>
        <p:nvSpPr>
          <p:cNvPr id="46" name="Text 30">
            <a:extLst>
              <a:ext uri="{FF2B5EF4-FFF2-40B4-BE49-F238E27FC236}">
                <a16:creationId xmlns:a16="http://schemas.microsoft.com/office/drawing/2014/main" id="{7ED13EEB-7A5E-4D9E-8ED1-DC5FB57E3CFF}"/>
              </a:ext>
            </a:extLst>
          </p:cNvPr>
          <p:cNvSpPr/>
          <p:nvPr/>
        </p:nvSpPr>
        <p:spPr>
          <a:xfrm>
            <a:off x="1183736" y="7525547"/>
            <a:ext cx="188357" cy="323731"/>
          </a:xfrm>
          <a:prstGeom prst="rect">
            <a:avLst/>
          </a:prstGeom>
          <a:noFill/>
          <a:ln/>
        </p:spPr>
        <p:txBody>
          <a:bodyPr wrap="none" lIns="0" tIns="0" rIns="0" bIns="0" rtlCol="0" anchor="t"/>
          <a:lstStyle/>
          <a:p>
            <a:pPr marL="0" indent="0" algn="ctr">
              <a:lnSpc>
                <a:spcPts val="2500"/>
              </a:lnSpc>
              <a:buNone/>
            </a:pPr>
            <a:endParaRPr lang="en-US" sz="2500" dirty="0"/>
          </a:p>
        </p:txBody>
      </p:sp>
      <p:sp>
        <p:nvSpPr>
          <p:cNvPr id="48" name="Shape 1">
            <a:extLst>
              <a:ext uri="{FF2B5EF4-FFF2-40B4-BE49-F238E27FC236}">
                <a16:creationId xmlns:a16="http://schemas.microsoft.com/office/drawing/2014/main" id="{4750BDC2-D9E9-4CE0-88A0-EE3F6BF4713F}"/>
              </a:ext>
            </a:extLst>
          </p:cNvPr>
          <p:cNvSpPr/>
          <p:nvPr/>
        </p:nvSpPr>
        <p:spPr>
          <a:xfrm>
            <a:off x="1030390" y="1606975"/>
            <a:ext cx="462320" cy="462320"/>
          </a:xfrm>
          <a:prstGeom prst="roundRect">
            <a:avLst>
              <a:gd name="adj" fmla="val 18670"/>
            </a:avLst>
          </a:prstGeom>
          <a:solidFill>
            <a:srgbClr val="2F1D63"/>
          </a:solidFill>
          <a:ln w="7620">
            <a:solidFill>
              <a:srgbClr val="48367C"/>
            </a:solidFill>
            <a:prstDash val="solid"/>
          </a:ln>
        </p:spPr>
      </p:sp>
      <p:sp>
        <p:nvSpPr>
          <p:cNvPr id="49" name="Text 2">
            <a:extLst>
              <a:ext uri="{FF2B5EF4-FFF2-40B4-BE49-F238E27FC236}">
                <a16:creationId xmlns:a16="http://schemas.microsoft.com/office/drawing/2014/main" id="{B4486C65-8BCF-4935-A1D0-25B0A227C1BE}"/>
              </a:ext>
            </a:extLst>
          </p:cNvPr>
          <p:cNvSpPr/>
          <p:nvPr/>
        </p:nvSpPr>
        <p:spPr>
          <a:xfrm>
            <a:off x="1195529" y="1676270"/>
            <a:ext cx="132040"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1</a:t>
            </a:r>
            <a:endParaRPr lang="en-US" sz="2500" dirty="0"/>
          </a:p>
        </p:txBody>
      </p:sp>
      <p:sp>
        <p:nvSpPr>
          <p:cNvPr id="50" name="Text 3">
            <a:extLst>
              <a:ext uri="{FF2B5EF4-FFF2-40B4-BE49-F238E27FC236}">
                <a16:creationId xmlns:a16="http://schemas.microsoft.com/office/drawing/2014/main" id="{671BE7CC-FA96-4F31-8AEE-67BA37E624AD}"/>
              </a:ext>
            </a:extLst>
          </p:cNvPr>
          <p:cNvSpPr/>
          <p:nvPr/>
        </p:nvSpPr>
        <p:spPr>
          <a:xfrm>
            <a:off x="1677385" y="1689092"/>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Introduction</a:t>
            </a:r>
            <a:endParaRPr lang="en-US" sz="2100" dirty="0"/>
          </a:p>
        </p:txBody>
      </p:sp>
      <p:sp>
        <p:nvSpPr>
          <p:cNvPr id="51" name="Shape 5">
            <a:extLst>
              <a:ext uri="{FF2B5EF4-FFF2-40B4-BE49-F238E27FC236}">
                <a16:creationId xmlns:a16="http://schemas.microsoft.com/office/drawing/2014/main" id="{C8A15977-C831-42D2-B98D-96C1A08B082E}"/>
              </a:ext>
            </a:extLst>
          </p:cNvPr>
          <p:cNvSpPr/>
          <p:nvPr/>
        </p:nvSpPr>
        <p:spPr>
          <a:xfrm>
            <a:off x="1030390" y="2370404"/>
            <a:ext cx="462320" cy="462320"/>
          </a:xfrm>
          <a:prstGeom prst="roundRect">
            <a:avLst>
              <a:gd name="adj" fmla="val 18670"/>
            </a:avLst>
          </a:prstGeom>
          <a:solidFill>
            <a:srgbClr val="2F1D63"/>
          </a:solidFill>
          <a:ln w="7620">
            <a:solidFill>
              <a:srgbClr val="48367C"/>
            </a:solidFill>
            <a:prstDash val="solid"/>
          </a:ln>
        </p:spPr>
      </p:sp>
      <p:sp>
        <p:nvSpPr>
          <p:cNvPr id="52" name="Text 6">
            <a:extLst>
              <a:ext uri="{FF2B5EF4-FFF2-40B4-BE49-F238E27FC236}">
                <a16:creationId xmlns:a16="http://schemas.microsoft.com/office/drawing/2014/main" id="{B8CD80E4-B8EC-4B52-AB4A-5CD4D0A34079}"/>
              </a:ext>
            </a:extLst>
          </p:cNvPr>
          <p:cNvSpPr/>
          <p:nvPr/>
        </p:nvSpPr>
        <p:spPr>
          <a:xfrm>
            <a:off x="1189406" y="2472301"/>
            <a:ext cx="177046"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2</a:t>
            </a:r>
            <a:endParaRPr lang="en-US" sz="2500" dirty="0"/>
          </a:p>
        </p:txBody>
      </p:sp>
      <p:sp>
        <p:nvSpPr>
          <p:cNvPr id="53" name="Text 7">
            <a:extLst>
              <a:ext uri="{FF2B5EF4-FFF2-40B4-BE49-F238E27FC236}">
                <a16:creationId xmlns:a16="http://schemas.microsoft.com/office/drawing/2014/main" id="{A39A1C93-4F2A-4CE9-BFD2-B6B13734CAF4}"/>
              </a:ext>
            </a:extLst>
          </p:cNvPr>
          <p:cNvSpPr/>
          <p:nvPr/>
        </p:nvSpPr>
        <p:spPr>
          <a:xfrm>
            <a:off x="1698211" y="3130628"/>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Tools</a:t>
            </a:r>
            <a:endParaRPr lang="en-US" sz="2100" dirty="0"/>
          </a:p>
        </p:txBody>
      </p:sp>
      <p:sp>
        <p:nvSpPr>
          <p:cNvPr id="54" name="Shape 9">
            <a:extLst>
              <a:ext uri="{FF2B5EF4-FFF2-40B4-BE49-F238E27FC236}">
                <a16:creationId xmlns:a16="http://schemas.microsoft.com/office/drawing/2014/main" id="{1F6321A6-FBB5-4C8E-90A1-0DF9FA35C15F}"/>
              </a:ext>
            </a:extLst>
          </p:cNvPr>
          <p:cNvSpPr/>
          <p:nvPr/>
        </p:nvSpPr>
        <p:spPr>
          <a:xfrm>
            <a:off x="1030390" y="3023025"/>
            <a:ext cx="462320" cy="462320"/>
          </a:xfrm>
          <a:prstGeom prst="roundRect">
            <a:avLst>
              <a:gd name="adj" fmla="val 18670"/>
            </a:avLst>
          </a:prstGeom>
          <a:solidFill>
            <a:srgbClr val="2F1D63"/>
          </a:solidFill>
          <a:ln w="7620">
            <a:solidFill>
              <a:srgbClr val="48367C"/>
            </a:solidFill>
            <a:prstDash val="solid"/>
          </a:ln>
        </p:spPr>
      </p:sp>
      <p:sp>
        <p:nvSpPr>
          <p:cNvPr id="55" name="Text 10">
            <a:extLst>
              <a:ext uri="{FF2B5EF4-FFF2-40B4-BE49-F238E27FC236}">
                <a16:creationId xmlns:a16="http://schemas.microsoft.com/office/drawing/2014/main" id="{8EBB5AA0-3D7A-4AF0-9961-268DF0EE5C29}"/>
              </a:ext>
            </a:extLst>
          </p:cNvPr>
          <p:cNvSpPr/>
          <p:nvPr/>
        </p:nvSpPr>
        <p:spPr>
          <a:xfrm>
            <a:off x="1173145" y="3141661"/>
            <a:ext cx="176808"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3</a:t>
            </a:r>
            <a:endParaRPr lang="en-US" sz="2500" dirty="0"/>
          </a:p>
        </p:txBody>
      </p:sp>
      <p:sp>
        <p:nvSpPr>
          <p:cNvPr id="56" name="Text 11">
            <a:extLst>
              <a:ext uri="{FF2B5EF4-FFF2-40B4-BE49-F238E27FC236}">
                <a16:creationId xmlns:a16="http://schemas.microsoft.com/office/drawing/2014/main" id="{2923892F-018B-4803-812F-2925A90BD23C}"/>
              </a:ext>
            </a:extLst>
          </p:cNvPr>
          <p:cNvSpPr/>
          <p:nvPr/>
        </p:nvSpPr>
        <p:spPr>
          <a:xfrm>
            <a:off x="1698211" y="3781678"/>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Data Overview</a:t>
            </a:r>
            <a:endParaRPr lang="en-US" sz="2100" dirty="0"/>
          </a:p>
        </p:txBody>
      </p:sp>
      <p:sp>
        <p:nvSpPr>
          <p:cNvPr id="57" name="Shape 13">
            <a:extLst>
              <a:ext uri="{FF2B5EF4-FFF2-40B4-BE49-F238E27FC236}">
                <a16:creationId xmlns:a16="http://schemas.microsoft.com/office/drawing/2014/main" id="{99CDFACF-84D9-42F4-B24F-D0CD038C201A}"/>
              </a:ext>
            </a:extLst>
          </p:cNvPr>
          <p:cNvSpPr/>
          <p:nvPr/>
        </p:nvSpPr>
        <p:spPr>
          <a:xfrm>
            <a:off x="1046769" y="3697891"/>
            <a:ext cx="462320" cy="462320"/>
          </a:xfrm>
          <a:prstGeom prst="roundRect">
            <a:avLst>
              <a:gd name="adj" fmla="val 18670"/>
            </a:avLst>
          </a:prstGeom>
          <a:solidFill>
            <a:srgbClr val="2F1D63"/>
          </a:solidFill>
          <a:ln w="7620">
            <a:solidFill>
              <a:srgbClr val="48367C"/>
            </a:solidFill>
            <a:prstDash val="solid"/>
          </a:ln>
        </p:spPr>
      </p:sp>
      <p:sp>
        <p:nvSpPr>
          <p:cNvPr id="58" name="Text 14">
            <a:extLst>
              <a:ext uri="{FF2B5EF4-FFF2-40B4-BE49-F238E27FC236}">
                <a16:creationId xmlns:a16="http://schemas.microsoft.com/office/drawing/2014/main" id="{78D90E92-928B-4FE5-A7DF-6C2EF061BB17}"/>
              </a:ext>
            </a:extLst>
          </p:cNvPr>
          <p:cNvSpPr/>
          <p:nvPr/>
        </p:nvSpPr>
        <p:spPr>
          <a:xfrm>
            <a:off x="1179970" y="3836480"/>
            <a:ext cx="167997"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4</a:t>
            </a:r>
            <a:endParaRPr lang="en-US" sz="2500" dirty="0"/>
          </a:p>
        </p:txBody>
      </p:sp>
      <p:sp>
        <p:nvSpPr>
          <p:cNvPr id="59" name="Text 15">
            <a:extLst>
              <a:ext uri="{FF2B5EF4-FFF2-40B4-BE49-F238E27FC236}">
                <a16:creationId xmlns:a16="http://schemas.microsoft.com/office/drawing/2014/main" id="{6741B9B6-4FC2-4710-8216-215543E8D18C}"/>
              </a:ext>
            </a:extLst>
          </p:cNvPr>
          <p:cNvSpPr/>
          <p:nvPr/>
        </p:nvSpPr>
        <p:spPr>
          <a:xfrm>
            <a:off x="1677385" y="4475672"/>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Dashboard Insight</a:t>
            </a:r>
            <a:endParaRPr lang="en-US" sz="2100" dirty="0"/>
          </a:p>
        </p:txBody>
      </p:sp>
      <p:sp>
        <p:nvSpPr>
          <p:cNvPr id="60" name="Shape 17">
            <a:extLst>
              <a:ext uri="{FF2B5EF4-FFF2-40B4-BE49-F238E27FC236}">
                <a16:creationId xmlns:a16="http://schemas.microsoft.com/office/drawing/2014/main" id="{7F54801C-BE16-4E32-9630-A6A36E9541F9}"/>
              </a:ext>
            </a:extLst>
          </p:cNvPr>
          <p:cNvSpPr/>
          <p:nvPr/>
        </p:nvSpPr>
        <p:spPr>
          <a:xfrm>
            <a:off x="1030390" y="4387204"/>
            <a:ext cx="462320" cy="462320"/>
          </a:xfrm>
          <a:prstGeom prst="roundRect">
            <a:avLst>
              <a:gd name="adj" fmla="val 18670"/>
            </a:avLst>
          </a:prstGeom>
          <a:solidFill>
            <a:srgbClr val="2F1D63"/>
          </a:solidFill>
          <a:ln w="7620">
            <a:solidFill>
              <a:srgbClr val="48367C"/>
            </a:solidFill>
            <a:prstDash val="solid"/>
          </a:ln>
        </p:spPr>
      </p:sp>
      <p:sp>
        <p:nvSpPr>
          <p:cNvPr id="61" name="Text 18">
            <a:extLst>
              <a:ext uri="{FF2B5EF4-FFF2-40B4-BE49-F238E27FC236}">
                <a16:creationId xmlns:a16="http://schemas.microsoft.com/office/drawing/2014/main" id="{88315299-16A5-4019-A224-D8E6F65760C7}"/>
              </a:ext>
            </a:extLst>
          </p:cNvPr>
          <p:cNvSpPr/>
          <p:nvPr/>
        </p:nvSpPr>
        <p:spPr>
          <a:xfrm>
            <a:off x="1172788" y="4456498"/>
            <a:ext cx="177403"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5</a:t>
            </a:r>
            <a:endParaRPr lang="en-US" sz="2500" dirty="0"/>
          </a:p>
        </p:txBody>
      </p:sp>
      <p:sp>
        <p:nvSpPr>
          <p:cNvPr id="62" name="Text 19">
            <a:extLst>
              <a:ext uri="{FF2B5EF4-FFF2-40B4-BE49-F238E27FC236}">
                <a16:creationId xmlns:a16="http://schemas.microsoft.com/office/drawing/2014/main" id="{047F6492-47B7-403F-A4FD-D16924316741}"/>
              </a:ext>
            </a:extLst>
          </p:cNvPr>
          <p:cNvSpPr/>
          <p:nvPr/>
        </p:nvSpPr>
        <p:spPr>
          <a:xfrm>
            <a:off x="1677384" y="5083778"/>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cs typeface="Petrona" pitchFamily="34" charset="-120"/>
              </a:rPr>
              <a:t>Overview Panel</a:t>
            </a:r>
          </a:p>
        </p:txBody>
      </p:sp>
      <p:sp>
        <p:nvSpPr>
          <p:cNvPr id="63" name="Shape 21">
            <a:extLst>
              <a:ext uri="{FF2B5EF4-FFF2-40B4-BE49-F238E27FC236}">
                <a16:creationId xmlns:a16="http://schemas.microsoft.com/office/drawing/2014/main" id="{E7717D5D-BDE6-4F1F-B8CF-46E7AC1D543B}"/>
              </a:ext>
            </a:extLst>
          </p:cNvPr>
          <p:cNvSpPr/>
          <p:nvPr/>
        </p:nvSpPr>
        <p:spPr>
          <a:xfrm>
            <a:off x="1030329" y="5021211"/>
            <a:ext cx="462320" cy="462320"/>
          </a:xfrm>
          <a:prstGeom prst="roundRect">
            <a:avLst>
              <a:gd name="adj" fmla="val 18670"/>
            </a:avLst>
          </a:prstGeom>
          <a:solidFill>
            <a:srgbClr val="2F1D63"/>
          </a:solidFill>
          <a:ln w="7620">
            <a:solidFill>
              <a:srgbClr val="48367C"/>
            </a:solidFill>
            <a:prstDash val="solid"/>
          </a:ln>
        </p:spPr>
      </p:sp>
      <p:sp>
        <p:nvSpPr>
          <p:cNvPr id="64" name="Text 22">
            <a:extLst>
              <a:ext uri="{FF2B5EF4-FFF2-40B4-BE49-F238E27FC236}">
                <a16:creationId xmlns:a16="http://schemas.microsoft.com/office/drawing/2014/main" id="{4A31EA59-3610-4250-A923-0CDCAC2D8101}"/>
              </a:ext>
            </a:extLst>
          </p:cNvPr>
          <p:cNvSpPr/>
          <p:nvPr/>
        </p:nvSpPr>
        <p:spPr>
          <a:xfrm>
            <a:off x="1168920" y="5145811"/>
            <a:ext cx="189667"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6</a:t>
            </a:r>
            <a:endParaRPr lang="en-US" sz="2500" dirty="0"/>
          </a:p>
        </p:txBody>
      </p:sp>
      <p:sp>
        <p:nvSpPr>
          <p:cNvPr id="65" name="Text 23">
            <a:extLst>
              <a:ext uri="{FF2B5EF4-FFF2-40B4-BE49-F238E27FC236}">
                <a16:creationId xmlns:a16="http://schemas.microsoft.com/office/drawing/2014/main" id="{DC467593-6A68-47EC-934C-CDAB27D0D9E6}"/>
              </a:ext>
            </a:extLst>
          </p:cNvPr>
          <p:cNvSpPr/>
          <p:nvPr/>
        </p:nvSpPr>
        <p:spPr>
          <a:xfrm>
            <a:off x="1698211" y="5789890"/>
            <a:ext cx="3797296"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Batting and Bowling Analysis</a:t>
            </a:r>
            <a:endParaRPr lang="en-US" sz="2100" dirty="0"/>
          </a:p>
        </p:txBody>
      </p:sp>
      <p:sp>
        <p:nvSpPr>
          <p:cNvPr id="66" name="Shape 25">
            <a:extLst>
              <a:ext uri="{FF2B5EF4-FFF2-40B4-BE49-F238E27FC236}">
                <a16:creationId xmlns:a16="http://schemas.microsoft.com/office/drawing/2014/main" id="{13DBFCEA-C4B5-4063-8923-D40B83D65658}"/>
              </a:ext>
            </a:extLst>
          </p:cNvPr>
          <p:cNvSpPr/>
          <p:nvPr/>
        </p:nvSpPr>
        <p:spPr>
          <a:xfrm>
            <a:off x="1056047" y="5673832"/>
            <a:ext cx="462320" cy="462320"/>
          </a:xfrm>
          <a:prstGeom prst="roundRect">
            <a:avLst>
              <a:gd name="adj" fmla="val 18670"/>
            </a:avLst>
          </a:prstGeom>
          <a:solidFill>
            <a:srgbClr val="2F1D63"/>
          </a:solidFill>
          <a:ln w="7620">
            <a:solidFill>
              <a:srgbClr val="48367C"/>
            </a:solidFill>
            <a:prstDash val="solid"/>
          </a:ln>
        </p:spPr>
      </p:sp>
      <p:sp>
        <p:nvSpPr>
          <p:cNvPr id="67" name="Text 26">
            <a:extLst>
              <a:ext uri="{FF2B5EF4-FFF2-40B4-BE49-F238E27FC236}">
                <a16:creationId xmlns:a16="http://schemas.microsoft.com/office/drawing/2014/main" id="{B0C177EA-BB66-45C9-8A2C-6BFEE34512D3}"/>
              </a:ext>
            </a:extLst>
          </p:cNvPr>
          <p:cNvSpPr/>
          <p:nvPr/>
        </p:nvSpPr>
        <p:spPr>
          <a:xfrm>
            <a:off x="1215065" y="5849112"/>
            <a:ext cx="154067"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7</a:t>
            </a:r>
            <a:endParaRPr lang="en-US" sz="2500" dirty="0"/>
          </a:p>
        </p:txBody>
      </p:sp>
      <p:sp>
        <p:nvSpPr>
          <p:cNvPr id="68" name="Text 27">
            <a:extLst>
              <a:ext uri="{FF2B5EF4-FFF2-40B4-BE49-F238E27FC236}">
                <a16:creationId xmlns:a16="http://schemas.microsoft.com/office/drawing/2014/main" id="{CF295984-FDF5-4C1A-B171-468A4A5A1054}"/>
              </a:ext>
            </a:extLst>
          </p:cNvPr>
          <p:cNvSpPr/>
          <p:nvPr/>
        </p:nvSpPr>
        <p:spPr>
          <a:xfrm>
            <a:off x="1677385" y="6469665"/>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ea typeface="Petrona" pitchFamily="34" charset="-122"/>
                <a:cs typeface="Petrona" pitchFamily="34" charset="-120"/>
              </a:rPr>
              <a:t>Player Performances</a:t>
            </a:r>
            <a:endParaRPr lang="en-US" sz="2100" dirty="0"/>
          </a:p>
        </p:txBody>
      </p:sp>
      <p:sp>
        <p:nvSpPr>
          <p:cNvPr id="69" name="Shape 29">
            <a:extLst>
              <a:ext uri="{FF2B5EF4-FFF2-40B4-BE49-F238E27FC236}">
                <a16:creationId xmlns:a16="http://schemas.microsoft.com/office/drawing/2014/main" id="{C2175DD4-F226-4DD4-B03E-CFF5D8985C2A}"/>
              </a:ext>
            </a:extLst>
          </p:cNvPr>
          <p:cNvSpPr/>
          <p:nvPr/>
        </p:nvSpPr>
        <p:spPr>
          <a:xfrm>
            <a:off x="1046769" y="6365792"/>
            <a:ext cx="462320" cy="462320"/>
          </a:xfrm>
          <a:prstGeom prst="roundRect">
            <a:avLst>
              <a:gd name="adj" fmla="val 18670"/>
            </a:avLst>
          </a:prstGeom>
          <a:solidFill>
            <a:srgbClr val="2F1D63"/>
          </a:solidFill>
          <a:ln w="7620">
            <a:solidFill>
              <a:srgbClr val="48367C"/>
            </a:solidFill>
            <a:prstDash val="solid"/>
          </a:ln>
        </p:spPr>
      </p:sp>
      <p:sp>
        <p:nvSpPr>
          <p:cNvPr id="70" name="Text 30">
            <a:extLst>
              <a:ext uri="{FF2B5EF4-FFF2-40B4-BE49-F238E27FC236}">
                <a16:creationId xmlns:a16="http://schemas.microsoft.com/office/drawing/2014/main" id="{C6FB6F77-6556-4238-91DF-DDAFD0EE5376}"/>
              </a:ext>
            </a:extLst>
          </p:cNvPr>
          <p:cNvSpPr/>
          <p:nvPr/>
        </p:nvSpPr>
        <p:spPr>
          <a:xfrm>
            <a:off x="1215065" y="6504381"/>
            <a:ext cx="188357"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ea typeface="Petrona" pitchFamily="34" charset="-122"/>
                <a:cs typeface="Petrona" pitchFamily="34" charset="-120"/>
              </a:rPr>
              <a:t>8</a:t>
            </a:r>
            <a:endParaRPr lang="en-US" sz="2500" dirty="0"/>
          </a:p>
        </p:txBody>
      </p:sp>
      <p:sp>
        <p:nvSpPr>
          <p:cNvPr id="71" name="Text 7">
            <a:extLst>
              <a:ext uri="{FF2B5EF4-FFF2-40B4-BE49-F238E27FC236}">
                <a16:creationId xmlns:a16="http://schemas.microsoft.com/office/drawing/2014/main" id="{FD4AD21B-C9EC-4234-A639-CDB3BCD65039}"/>
              </a:ext>
            </a:extLst>
          </p:cNvPr>
          <p:cNvSpPr/>
          <p:nvPr/>
        </p:nvSpPr>
        <p:spPr>
          <a:xfrm>
            <a:off x="1677383" y="2457196"/>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rPr>
              <a:t>Objectives</a:t>
            </a:r>
            <a:endParaRPr lang="en-US" sz="2100" dirty="0"/>
          </a:p>
        </p:txBody>
      </p:sp>
      <p:sp>
        <p:nvSpPr>
          <p:cNvPr id="72" name="Shape 29">
            <a:extLst>
              <a:ext uri="{FF2B5EF4-FFF2-40B4-BE49-F238E27FC236}">
                <a16:creationId xmlns:a16="http://schemas.microsoft.com/office/drawing/2014/main" id="{DEBC9CA1-1DC8-40A9-9C70-4168CFD7EE8B}"/>
              </a:ext>
            </a:extLst>
          </p:cNvPr>
          <p:cNvSpPr/>
          <p:nvPr/>
        </p:nvSpPr>
        <p:spPr>
          <a:xfrm>
            <a:off x="1046754" y="6997152"/>
            <a:ext cx="462320" cy="462320"/>
          </a:xfrm>
          <a:prstGeom prst="roundRect">
            <a:avLst>
              <a:gd name="adj" fmla="val 18670"/>
            </a:avLst>
          </a:prstGeom>
          <a:solidFill>
            <a:srgbClr val="2F1D63"/>
          </a:solidFill>
          <a:ln w="7620">
            <a:solidFill>
              <a:srgbClr val="48367C"/>
            </a:solidFill>
            <a:prstDash val="solid"/>
          </a:ln>
        </p:spPr>
      </p:sp>
      <p:sp>
        <p:nvSpPr>
          <p:cNvPr id="73" name="Text 30">
            <a:extLst>
              <a:ext uri="{FF2B5EF4-FFF2-40B4-BE49-F238E27FC236}">
                <a16:creationId xmlns:a16="http://schemas.microsoft.com/office/drawing/2014/main" id="{1A78692B-D497-49CE-8417-2149F6632671}"/>
              </a:ext>
            </a:extLst>
          </p:cNvPr>
          <p:cNvSpPr/>
          <p:nvPr/>
        </p:nvSpPr>
        <p:spPr>
          <a:xfrm>
            <a:off x="1178095" y="7112114"/>
            <a:ext cx="188357" cy="323731"/>
          </a:xfrm>
          <a:prstGeom prst="rect">
            <a:avLst/>
          </a:prstGeom>
          <a:noFill/>
          <a:ln/>
        </p:spPr>
        <p:txBody>
          <a:bodyPr wrap="none" lIns="0" tIns="0" rIns="0" bIns="0" rtlCol="0" anchor="t"/>
          <a:lstStyle/>
          <a:p>
            <a:pPr marL="0" indent="0" algn="ctr">
              <a:lnSpc>
                <a:spcPts val="2500"/>
              </a:lnSpc>
              <a:buNone/>
            </a:pPr>
            <a:r>
              <a:rPr lang="en-US" sz="2500" b="1" kern="0" spc="-51" dirty="0">
                <a:solidFill>
                  <a:srgbClr val="E0D6DE"/>
                </a:solidFill>
                <a:latin typeface="Petrona" pitchFamily="34" charset="0"/>
                <a:cs typeface="Petrona" pitchFamily="34" charset="-120"/>
              </a:rPr>
              <a:t>9</a:t>
            </a:r>
            <a:endParaRPr lang="en-US" sz="2500" dirty="0"/>
          </a:p>
        </p:txBody>
      </p:sp>
      <p:sp>
        <p:nvSpPr>
          <p:cNvPr id="74" name="Text 7">
            <a:extLst>
              <a:ext uri="{FF2B5EF4-FFF2-40B4-BE49-F238E27FC236}">
                <a16:creationId xmlns:a16="http://schemas.microsoft.com/office/drawing/2014/main" id="{5172CB3E-3156-4C5A-A914-9932274F7880}"/>
              </a:ext>
            </a:extLst>
          </p:cNvPr>
          <p:cNvSpPr/>
          <p:nvPr/>
        </p:nvSpPr>
        <p:spPr>
          <a:xfrm>
            <a:off x="1698211" y="7102254"/>
            <a:ext cx="2697361" cy="337185"/>
          </a:xfrm>
          <a:prstGeom prst="rect">
            <a:avLst/>
          </a:prstGeom>
          <a:noFill/>
          <a:ln/>
        </p:spPr>
        <p:txBody>
          <a:bodyPr wrap="none" lIns="0" tIns="0" rIns="0" bIns="0" rtlCol="0" anchor="t"/>
          <a:lstStyle/>
          <a:p>
            <a:pPr marL="0" indent="0">
              <a:lnSpc>
                <a:spcPts val="2650"/>
              </a:lnSpc>
              <a:buNone/>
            </a:pPr>
            <a:r>
              <a:rPr lang="en-US" sz="2100" b="1" kern="0" spc="-42" dirty="0">
                <a:solidFill>
                  <a:srgbClr val="E0D6DE"/>
                </a:solidFill>
                <a:latin typeface="Petrona" pitchFamily="34" charset="0"/>
                <a:cs typeface="Petrona" pitchFamily="34" charset="-120"/>
              </a:rPr>
              <a:t>Conclusion</a:t>
            </a:r>
            <a:endParaRPr lang="en-US" sz="2100" dirty="0"/>
          </a:p>
        </p:txBody>
      </p:sp>
    </p:spTree>
    <p:extLst>
      <p:ext uri="{BB962C8B-B14F-4D97-AF65-F5344CB8AC3E}">
        <p14:creationId xmlns:p14="http://schemas.microsoft.com/office/powerpoint/2010/main" val="176273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a:extLst>
              <a:ext uri="{FF2B5EF4-FFF2-40B4-BE49-F238E27FC236}">
                <a16:creationId xmlns:a16="http://schemas.microsoft.com/office/drawing/2014/main" id="{FCF43106-8259-4E47-B755-80EBB4B0BBE2}"/>
              </a:ext>
            </a:extLst>
          </p:cNvPr>
          <p:cNvPicPr>
            <a:picLocks noChangeAspect="1"/>
          </p:cNvPicPr>
          <p:nvPr/>
        </p:nvPicPr>
        <p:blipFill>
          <a:blip r:embed="rId3"/>
          <a:stretch>
            <a:fillRect/>
          </a:stretch>
        </p:blipFill>
        <p:spPr>
          <a:xfrm>
            <a:off x="8568813" y="0"/>
            <a:ext cx="6061587" cy="8229600"/>
          </a:xfrm>
          <a:prstGeom prst="rect">
            <a:avLst/>
          </a:prstGeom>
          <a:ln>
            <a:noFill/>
          </a:ln>
          <a:effectLst>
            <a:softEdge rad="112500"/>
          </a:effectLst>
        </p:spPr>
      </p:pic>
      <p:sp>
        <p:nvSpPr>
          <p:cNvPr id="9" name="Text 0">
            <a:extLst>
              <a:ext uri="{FF2B5EF4-FFF2-40B4-BE49-F238E27FC236}">
                <a16:creationId xmlns:a16="http://schemas.microsoft.com/office/drawing/2014/main" id="{76FB5FDF-DF8D-4A9C-85B8-9676ABD70DC9}"/>
              </a:ext>
            </a:extLst>
          </p:cNvPr>
          <p:cNvSpPr/>
          <p:nvPr/>
        </p:nvSpPr>
        <p:spPr>
          <a:xfrm>
            <a:off x="793790" y="3028236"/>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Introduction</a:t>
            </a:r>
            <a:endParaRPr lang="en-US" sz="4650" dirty="0"/>
          </a:p>
        </p:txBody>
      </p:sp>
      <p:sp>
        <p:nvSpPr>
          <p:cNvPr id="10" name="Text 1">
            <a:extLst>
              <a:ext uri="{FF2B5EF4-FFF2-40B4-BE49-F238E27FC236}">
                <a16:creationId xmlns:a16="http://schemas.microsoft.com/office/drawing/2014/main" id="{046BE273-8916-41CB-A89B-67EF219B7BFB}"/>
              </a:ext>
            </a:extLst>
          </p:cNvPr>
          <p:cNvSpPr/>
          <p:nvPr/>
        </p:nvSpPr>
        <p:spPr>
          <a:xfrm>
            <a:off x="793790" y="4112657"/>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The T20 World Cup is a major international cricket tournament. This analysis aims to provide insights into the tournament's key moments, player performances, and overall trends.</a:t>
            </a:r>
            <a:endParaRPr lang="en-US" sz="1750" dirty="0"/>
          </a:p>
        </p:txBody>
      </p:sp>
      <p:pic>
        <p:nvPicPr>
          <p:cNvPr id="1026" name="Picture 2">
            <a:extLst>
              <a:ext uri="{FF2B5EF4-FFF2-40B4-BE49-F238E27FC236}">
                <a16:creationId xmlns:a16="http://schemas.microsoft.com/office/drawing/2014/main" id="{410C7468-5C4A-45C4-94AA-A14FF0C2A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1232" y="1042197"/>
            <a:ext cx="4776748" cy="525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9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1" descr="preencoded.png"/>
          <p:cNvPicPr>
            <a:picLocks noChangeAspect="1"/>
          </p:cNvPicPr>
          <p:nvPr/>
        </p:nvPicPr>
        <p:blipFill>
          <a:blip r:embed="rId4"/>
          <a:stretch>
            <a:fillRect/>
          </a:stretch>
        </p:blipFill>
        <p:spPr>
          <a:xfrm>
            <a:off x="5908477" y="285750"/>
            <a:ext cx="2813447" cy="2286000"/>
          </a:xfrm>
          <a:prstGeom prst="rect">
            <a:avLst/>
          </a:prstGeom>
        </p:spPr>
      </p:pic>
      <p:sp>
        <p:nvSpPr>
          <p:cNvPr id="4" name="Text 0"/>
          <p:cNvSpPr/>
          <p:nvPr/>
        </p:nvSpPr>
        <p:spPr>
          <a:xfrm>
            <a:off x="800100" y="3496985"/>
            <a:ext cx="5079921" cy="634960"/>
          </a:xfrm>
          <a:prstGeom prst="rect">
            <a:avLst/>
          </a:prstGeom>
          <a:noFill/>
          <a:ln/>
        </p:spPr>
        <p:txBody>
          <a:bodyPr wrap="none" lIns="0" tIns="0" rIns="0" bIns="0" rtlCol="0" anchor="t"/>
          <a:lstStyle/>
          <a:p>
            <a:pPr marL="0" indent="0">
              <a:lnSpc>
                <a:spcPts val="4950"/>
              </a:lnSpc>
              <a:buNone/>
            </a:pPr>
            <a:r>
              <a:rPr lang="en-US" sz="4000" dirty="0">
                <a:solidFill>
                  <a:srgbClr val="C6BFEE"/>
                </a:solidFill>
                <a:latin typeface="Prompt" pitchFamily="34" charset="0"/>
                <a:ea typeface="Prompt" pitchFamily="34" charset="-122"/>
                <a:cs typeface="Prompt" pitchFamily="34" charset="-120"/>
              </a:rPr>
              <a:t>Objectives</a:t>
            </a:r>
            <a:endParaRPr lang="en-US" sz="4000" dirty="0"/>
          </a:p>
        </p:txBody>
      </p:sp>
      <p:sp>
        <p:nvSpPr>
          <p:cNvPr id="5" name="Shape 1"/>
          <p:cNvSpPr/>
          <p:nvPr/>
        </p:nvSpPr>
        <p:spPr>
          <a:xfrm>
            <a:off x="800100" y="4732020"/>
            <a:ext cx="514350" cy="514350"/>
          </a:xfrm>
          <a:prstGeom prst="roundRect">
            <a:avLst>
              <a:gd name="adj" fmla="val 18667"/>
            </a:avLst>
          </a:prstGeom>
          <a:solidFill>
            <a:srgbClr val="542C49"/>
          </a:solidFill>
          <a:ln w="7620">
            <a:solidFill>
              <a:srgbClr val="6D4562"/>
            </a:solidFill>
            <a:prstDash val="solid"/>
          </a:ln>
        </p:spPr>
      </p:sp>
      <p:sp>
        <p:nvSpPr>
          <p:cNvPr id="6" name="Text 2"/>
          <p:cNvSpPr/>
          <p:nvPr/>
        </p:nvSpPr>
        <p:spPr>
          <a:xfrm>
            <a:off x="1000244" y="4836795"/>
            <a:ext cx="114062" cy="304800"/>
          </a:xfrm>
          <a:prstGeom prst="rect">
            <a:avLst/>
          </a:prstGeom>
          <a:noFill/>
          <a:ln/>
        </p:spPr>
        <p:txBody>
          <a:bodyPr wrap="none" lIns="0" tIns="0" rIns="0" bIns="0" rtlCol="0" anchor="t"/>
          <a:lstStyle/>
          <a:p>
            <a:pPr marL="0" indent="0" algn="ctr">
              <a:lnSpc>
                <a:spcPts val="2400"/>
              </a:lnSpc>
              <a:buNone/>
            </a:pPr>
            <a:r>
              <a:rPr lang="en-US" sz="2400" dirty="0">
                <a:solidFill>
                  <a:srgbClr val="DAD8E9"/>
                </a:solidFill>
                <a:latin typeface="Prompt" pitchFamily="34" charset="0"/>
                <a:ea typeface="Prompt" pitchFamily="34" charset="-122"/>
                <a:cs typeface="Prompt" pitchFamily="34" charset="-120"/>
              </a:rPr>
              <a:t>1</a:t>
            </a:r>
            <a:endParaRPr lang="en-US" sz="2400" dirty="0"/>
          </a:p>
        </p:txBody>
      </p:sp>
      <p:sp>
        <p:nvSpPr>
          <p:cNvPr id="7" name="Text 3"/>
          <p:cNvSpPr/>
          <p:nvPr/>
        </p:nvSpPr>
        <p:spPr>
          <a:xfrm>
            <a:off x="1543050" y="4732020"/>
            <a:ext cx="2926199" cy="317421"/>
          </a:xfrm>
          <a:prstGeom prst="rect">
            <a:avLst/>
          </a:prstGeom>
          <a:noFill/>
          <a:ln/>
        </p:spPr>
        <p:txBody>
          <a:bodyPr wrap="none" lIns="0" tIns="0" rIns="0" bIns="0" rtlCol="0" anchor="t"/>
          <a:lstStyle/>
          <a:p>
            <a:pPr marL="0" indent="0">
              <a:lnSpc>
                <a:spcPts val="2500"/>
              </a:lnSpc>
              <a:buNone/>
            </a:pPr>
            <a:r>
              <a:rPr lang="en-US" sz="1950" dirty="0">
                <a:solidFill>
                  <a:srgbClr val="DAD8E9"/>
                </a:solidFill>
                <a:latin typeface="Prompt" pitchFamily="34" charset="0"/>
                <a:ea typeface="Prompt" pitchFamily="34" charset="-122"/>
                <a:cs typeface="Prompt" pitchFamily="34" charset="-120"/>
              </a:rPr>
              <a:t>Identify Top Performers</a:t>
            </a:r>
            <a:endParaRPr lang="en-US" sz="1950" dirty="0"/>
          </a:p>
        </p:txBody>
      </p:sp>
      <p:sp>
        <p:nvSpPr>
          <p:cNvPr id="8" name="Text 4"/>
          <p:cNvSpPr/>
          <p:nvPr/>
        </p:nvSpPr>
        <p:spPr>
          <a:xfrm>
            <a:off x="1543050" y="5186601"/>
            <a:ext cx="5657850" cy="731520"/>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Analyze individual and team batting and bowling statistics to identify the top performers of the tournament.</a:t>
            </a:r>
            <a:endParaRPr lang="en-US" sz="1800" dirty="0"/>
          </a:p>
        </p:txBody>
      </p:sp>
      <p:sp>
        <p:nvSpPr>
          <p:cNvPr id="9" name="Shape 5"/>
          <p:cNvSpPr/>
          <p:nvPr/>
        </p:nvSpPr>
        <p:spPr>
          <a:xfrm>
            <a:off x="7429500" y="4732020"/>
            <a:ext cx="514350" cy="514350"/>
          </a:xfrm>
          <a:prstGeom prst="roundRect">
            <a:avLst>
              <a:gd name="adj" fmla="val 18667"/>
            </a:avLst>
          </a:prstGeom>
          <a:solidFill>
            <a:srgbClr val="542C49"/>
          </a:solidFill>
          <a:ln w="7620">
            <a:solidFill>
              <a:srgbClr val="6D4562"/>
            </a:solidFill>
            <a:prstDash val="solid"/>
          </a:ln>
        </p:spPr>
      </p:sp>
      <p:sp>
        <p:nvSpPr>
          <p:cNvPr id="10" name="Text 6"/>
          <p:cNvSpPr/>
          <p:nvPr/>
        </p:nvSpPr>
        <p:spPr>
          <a:xfrm>
            <a:off x="7597497" y="4836795"/>
            <a:ext cx="178356" cy="304800"/>
          </a:xfrm>
          <a:prstGeom prst="rect">
            <a:avLst/>
          </a:prstGeom>
          <a:noFill/>
          <a:ln/>
        </p:spPr>
        <p:txBody>
          <a:bodyPr wrap="none" lIns="0" tIns="0" rIns="0" bIns="0" rtlCol="0" anchor="t"/>
          <a:lstStyle/>
          <a:p>
            <a:pPr marL="0" indent="0" algn="ctr">
              <a:lnSpc>
                <a:spcPts val="2400"/>
              </a:lnSpc>
              <a:buNone/>
            </a:pPr>
            <a:r>
              <a:rPr lang="en-US" sz="2400" dirty="0">
                <a:solidFill>
                  <a:srgbClr val="DAD8E9"/>
                </a:solidFill>
                <a:latin typeface="Prompt" pitchFamily="34" charset="0"/>
                <a:ea typeface="Prompt" pitchFamily="34" charset="-122"/>
                <a:cs typeface="Prompt" pitchFamily="34" charset="-120"/>
              </a:rPr>
              <a:t>2</a:t>
            </a:r>
            <a:endParaRPr lang="en-US" sz="2400" dirty="0"/>
          </a:p>
        </p:txBody>
      </p:sp>
      <p:sp>
        <p:nvSpPr>
          <p:cNvPr id="11" name="Text 7"/>
          <p:cNvSpPr/>
          <p:nvPr/>
        </p:nvSpPr>
        <p:spPr>
          <a:xfrm>
            <a:off x="8172450" y="4732020"/>
            <a:ext cx="3517344" cy="317421"/>
          </a:xfrm>
          <a:prstGeom prst="rect">
            <a:avLst/>
          </a:prstGeom>
          <a:noFill/>
          <a:ln/>
        </p:spPr>
        <p:txBody>
          <a:bodyPr wrap="none" lIns="0" tIns="0" rIns="0" bIns="0" rtlCol="0" anchor="t"/>
          <a:lstStyle/>
          <a:p>
            <a:pPr marL="0" indent="0">
              <a:lnSpc>
                <a:spcPts val="2500"/>
              </a:lnSpc>
              <a:buNone/>
            </a:pPr>
            <a:r>
              <a:rPr lang="en-US" sz="1950" dirty="0">
                <a:solidFill>
                  <a:srgbClr val="DAD8E9"/>
                </a:solidFill>
                <a:latin typeface="Prompt" pitchFamily="34" charset="0"/>
                <a:ea typeface="Prompt" pitchFamily="34" charset="-122"/>
                <a:cs typeface="Prompt" pitchFamily="34" charset="-120"/>
              </a:rPr>
              <a:t>Explore Performance Trends</a:t>
            </a:r>
            <a:endParaRPr lang="en-US" sz="1950" dirty="0"/>
          </a:p>
        </p:txBody>
      </p:sp>
      <p:sp>
        <p:nvSpPr>
          <p:cNvPr id="12" name="Text 8"/>
          <p:cNvSpPr/>
          <p:nvPr/>
        </p:nvSpPr>
        <p:spPr>
          <a:xfrm>
            <a:off x="8172450" y="5186601"/>
            <a:ext cx="5657850" cy="731520"/>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Examine how batting and bowling strategies evolved throughout the tournament.</a:t>
            </a:r>
            <a:endParaRPr lang="en-US" sz="1800" dirty="0"/>
          </a:p>
        </p:txBody>
      </p:sp>
      <p:sp>
        <p:nvSpPr>
          <p:cNvPr id="13" name="Shape 9"/>
          <p:cNvSpPr/>
          <p:nvPr/>
        </p:nvSpPr>
        <p:spPr>
          <a:xfrm>
            <a:off x="800100" y="6403896"/>
            <a:ext cx="514350" cy="514350"/>
          </a:xfrm>
          <a:prstGeom prst="roundRect">
            <a:avLst>
              <a:gd name="adj" fmla="val 18667"/>
            </a:avLst>
          </a:prstGeom>
          <a:solidFill>
            <a:srgbClr val="542C49"/>
          </a:solidFill>
          <a:ln w="7620">
            <a:solidFill>
              <a:srgbClr val="6D4562"/>
            </a:solidFill>
            <a:prstDash val="solid"/>
          </a:ln>
        </p:spPr>
      </p:sp>
      <p:sp>
        <p:nvSpPr>
          <p:cNvPr id="14" name="Text 10"/>
          <p:cNvSpPr/>
          <p:nvPr/>
        </p:nvSpPr>
        <p:spPr>
          <a:xfrm>
            <a:off x="968812" y="6508671"/>
            <a:ext cx="176808" cy="304800"/>
          </a:xfrm>
          <a:prstGeom prst="rect">
            <a:avLst/>
          </a:prstGeom>
          <a:noFill/>
          <a:ln/>
        </p:spPr>
        <p:txBody>
          <a:bodyPr wrap="none" lIns="0" tIns="0" rIns="0" bIns="0" rtlCol="0" anchor="t"/>
          <a:lstStyle/>
          <a:p>
            <a:pPr marL="0" indent="0" algn="ctr">
              <a:lnSpc>
                <a:spcPts val="2400"/>
              </a:lnSpc>
              <a:buNone/>
            </a:pPr>
            <a:r>
              <a:rPr lang="en-US" sz="2400" dirty="0">
                <a:solidFill>
                  <a:srgbClr val="DAD8E9"/>
                </a:solidFill>
                <a:latin typeface="Prompt" pitchFamily="34" charset="0"/>
                <a:ea typeface="Prompt" pitchFamily="34" charset="-122"/>
                <a:cs typeface="Prompt" pitchFamily="34" charset="-120"/>
              </a:rPr>
              <a:t>3</a:t>
            </a:r>
            <a:endParaRPr lang="en-US" sz="2400" dirty="0"/>
          </a:p>
        </p:txBody>
      </p:sp>
      <p:sp>
        <p:nvSpPr>
          <p:cNvPr id="15" name="Text 11"/>
          <p:cNvSpPr/>
          <p:nvPr/>
        </p:nvSpPr>
        <p:spPr>
          <a:xfrm>
            <a:off x="1543050" y="6403896"/>
            <a:ext cx="2626757" cy="317421"/>
          </a:xfrm>
          <a:prstGeom prst="rect">
            <a:avLst/>
          </a:prstGeom>
          <a:noFill/>
          <a:ln/>
        </p:spPr>
        <p:txBody>
          <a:bodyPr wrap="none" lIns="0" tIns="0" rIns="0" bIns="0" rtlCol="0" anchor="t"/>
          <a:lstStyle/>
          <a:p>
            <a:pPr marL="0" indent="0">
              <a:lnSpc>
                <a:spcPts val="2500"/>
              </a:lnSpc>
              <a:buNone/>
            </a:pPr>
            <a:r>
              <a:rPr lang="en-US" sz="1950" dirty="0">
                <a:solidFill>
                  <a:srgbClr val="DAD8E9"/>
                </a:solidFill>
                <a:latin typeface="Prompt" pitchFamily="34" charset="0"/>
                <a:ea typeface="Prompt" pitchFamily="34" charset="-122"/>
                <a:cs typeface="Prompt" pitchFamily="34" charset="-120"/>
              </a:rPr>
              <a:t>Uncover Key Insights</a:t>
            </a:r>
            <a:endParaRPr lang="en-US" sz="1950" dirty="0"/>
          </a:p>
        </p:txBody>
      </p:sp>
      <p:sp>
        <p:nvSpPr>
          <p:cNvPr id="16" name="Text 12"/>
          <p:cNvSpPr/>
          <p:nvPr/>
        </p:nvSpPr>
        <p:spPr>
          <a:xfrm>
            <a:off x="1543050" y="6858476"/>
            <a:ext cx="5657850" cy="731520"/>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Discover insights into factors that influenced batting and bowling success.</a:t>
            </a:r>
            <a:endParaRPr lang="en-US" sz="1800" dirty="0"/>
          </a:p>
        </p:txBody>
      </p:sp>
      <p:sp>
        <p:nvSpPr>
          <p:cNvPr id="17" name="Shape 13"/>
          <p:cNvSpPr/>
          <p:nvPr/>
        </p:nvSpPr>
        <p:spPr>
          <a:xfrm>
            <a:off x="7429500" y="6403896"/>
            <a:ext cx="514350" cy="514350"/>
          </a:xfrm>
          <a:prstGeom prst="roundRect">
            <a:avLst>
              <a:gd name="adj" fmla="val 18667"/>
            </a:avLst>
          </a:prstGeom>
          <a:solidFill>
            <a:srgbClr val="542C49"/>
          </a:solidFill>
          <a:ln w="7620">
            <a:solidFill>
              <a:srgbClr val="6D4562"/>
            </a:solidFill>
            <a:prstDash val="solid"/>
          </a:ln>
        </p:spPr>
      </p:sp>
      <p:sp>
        <p:nvSpPr>
          <p:cNvPr id="18" name="Text 14"/>
          <p:cNvSpPr/>
          <p:nvPr/>
        </p:nvSpPr>
        <p:spPr>
          <a:xfrm>
            <a:off x="7593806" y="6508671"/>
            <a:ext cx="185738" cy="304800"/>
          </a:xfrm>
          <a:prstGeom prst="rect">
            <a:avLst/>
          </a:prstGeom>
          <a:noFill/>
          <a:ln/>
        </p:spPr>
        <p:txBody>
          <a:bodyPr wrap="none" lIns="0" tIns="0" rIns="0" bIns="0" rtlCol="0" anchor="t"/>
          <a:lstStyle/>
          <a:p>
            <a:pPr marL="0" indent="0" algn="ctr">
              <a:lnSpc>
                <a:spcPts val="2400"/>
              </a:lnSpc>
              <a:buNone/>
            </a:pPr>
            <a:r>
              <a:rPr lang="en-US" sz="2400" dirty="0">
                <a:solidFill>
                  <a:srgbClr val="DAD8E9"/>
                </a:solidFill>
                <a:latin typeface="Prompt" pitchFamily="34" charset="0"/>
                <a:ea typeface="Prompt" pitchFamily="34" charset="-122"/>
                <a:cs typeface="Prompt" pitchFamily="34" charset="-120"/>
              </a:rPr>
              <a:t>4</a:t>
            </a:r>
            <a:endParaRPr lang="en-US" sz="2400" dirty="0"/>
          </a:p>
        </p:txBody>
      </p:sp>
      <p:sp>
        <p:nvSpPr>
          <p:cNvPr id="19" name="Text 15"/>
          <p:cNvSpPr/>
          <p:nvPr/>
        </p:nvSpPr>
        <p:spPr>
          <a:xfrm>
            <a:off x="8172450" y="6403896"/>
            <a:ext cx="3493770" cy="317421"/>
          </a:xfrm>
          <a:prstGeom prst="rect">
            <a:avLst/>
          </a:prstGeom>
          <a:noFill/>
          <a:ln/>
        </p:spPr>
        <p:txBody>
          <a:bodyPr wrap="none" lIns="0" tIns="0" rIns="0" bIns="0" rtlCol="0" anchor="t"/>
          <a:lstStyle/>
          <a:p>
            <a:pPr marL="0" indent="0">
              <a:lnSpc>
                <a:spcPts val="2500"/>
              </a:lnSpc>
              <a:buNone/>
            </a:pPr>
            <a:r>
              <a:rPr lang="en-US" sz="1950" dirty="0">
                <a:solidFill>
                  <a:srgbClr val="DAD8E9"/>
                </a:solidFill>
                <a:latin typeface="Prompt" pitchFamily="34" charset="0"/>
                <a:ea typeface="Prompt" pitchFamily="34" charset="-122"/>
                <a:cs typeface="Prompt" pitchFamily="34" charset="-120"/>
              </a:rPr>
              <a:t>Generate Recommendations</a:t>
            </a:r>
            <a:endParaRPr lang="en-US" sz="1950" dirty="0"/>
          </a:p>
        </p:txBody>
      </p:sp>
      <p:sp>
        <p:nvSpPr>
          <p:cNvPr id="20" name="Text 16"/>
          <p:cNvSpPr/>
          <p:nvPr/>
        </p:nvSpPr>
        <p:spPr>
          <a:xfrm>
            <a:off x="8172450" y="6858476"/>
            <a:ext cx="5657850" cy="731520"/>
          </a:xfrm>
          <a:prstGeom prst="rect">
            <a:avLst/>
          </a:prstGeom>
          <a:noFill/>
          <a:ln/>
        </p:spPr>
        <p:txBody>
          <a:bodyPr wrap="square" lIns="0" tIns="0" rIns="0" bIns="0" rtlCol="0" anchor="t"/>
          <a:lstStyle/>
          <a:p>
            <a:pPr marL="0" indent="0">
              <a:lnSpc>
                <a:spcPts val="2850"/>
              </a:lnSpc>
              <a:buNone/>
            </a:pPr>
            <a:r>
              <a:rPr lang="en-US" sz="1800" dirty="0">
                <a:solidFill>
                  <a:srgbClr val="DAD8E9"/>
                </a:solidFill>
                <a:latin typeface="Mukta" pitchFamily="34" charset="0"/>
                <a:ea typeface="Mukta" pitchFamily="34" charset="-122"/>
                <a:cs typeface="Mukta" pitchFamily="34" charset="-120"/>
              </a:rPr>
              <a:t>Provide actionable recommendations for future tournaments based on the analysis.</a:t>
            </a:r>
            <a:endParaRPr lang="en-US" sz="1800" dirty="0"/>
          </a:p>
        </p:txBody>
      </p:sp>
      <p:pic>
        <p:nvPicPr>
          <p:cNvPr id="21" name="Picture 20">
            <a:extLst>
              <a:ext uri="{FF2B5EF4-FFF2-40B4-BE49-F238E27FC236}">
                <a16:creationId xmlns:a16="http://schemas.microsoft.com/office/drawing/2014/main" id="{253B7DB6-66BF-4301-9A4A-0928A164293A}"/>
              </a:ext>
            </a:extLst>
          </p:cNvPr>
          <p:cNvPicPr>
            <a:picLocks noChangeAspect="1"/>
          </p:cNvPicPr>
          <p:nvPr/>
        </p:nvPicPr>
        <p:blipFill>
          <a:blip r:embed="rId5"/>
          <a:stretch>
            <a:fillRect/>
          </a:stretch>
        </p:blipFill>
        <p:spPr>
          <a:xfrm>
            <a:off x="12038842" y="7728155"/>
            <a:ext cx="2591558" cy="4956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0798" y="116697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Tools</a:t>
            </a:r>
            <a:endParaRPr lang="en-US" sz="4300" dirty="0"/>
          </a:p>
        </p:txBody>
      </p:sp>
      <p:sp>
        <p:nvSpPr>
          <p:cNvPr id="3" name="Text 1"/>
          <p:cNvSpPr/>
          <p:nvPr/>
        </p:nvSpPr>
        <p:spPr>
          <a:xfrm>
            <a:off x="856417" y="2947571"/>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Power BI</a:t>
            </a:r>
            <a:endParaRPr lang="en-US" sz="2150" dirty="0"/>
          </a:p>
        </p:txBody>
      </p:sp>
      <p:sp>
        <p:nvSpPr>
          <p:cNvPr id="4" name="Text 2"/>
          <p:cNvSpPr/>
          <p:nvPr/>
        </p:nvSpPr>
        <p:spPr>
          <a:xfrm>
            <a:off x="856417" y="3598226"/>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Power BI is a powerful data visualization and analysis tool that allows us to create interactive dashboards and reports. It enables us to transform raw data into insightful visuals.</a:t>
            </a:r>
            <a:endParaRPr lang="en-US" sz="1900" dirty="0"/>
          </a:p>
        </p:txBody>
      </p:sp>
      <p:sp>
        <p:nvSpPr>
          <p:cNvPr id="5" name="Text 3"/>
          <p:cNvSpPr/>
          <p:nvPr/>
        </p:nvSpPr>
        <p:spPr>
          <a:xfrm>
            <a:off x="7800910" y="547308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pitchFamily="34" charset="0"/>
                <a:ea typeface="Prompt" pitchFamily="34" charset="-122"/>
                <a:cs typeface="Prompt" pitchFamily="34" charset="-120"/>
              </a:rPr>
              <a:t>Kaggle</a:t>
            </a:r>
            <a:endParaRPr lang="en-US" sz="2150" dirty="0"/>
          </a:p>
        </p:txBody>
      </p:sp>
      <p:sp>
        <p:nvSpPr>
          <p:cNvPr id="6" name="Text 4"/>
          <p:cNvSpPr/>
          <p:nvPr/>
        </p:nvSpPr>
        <p:spPr>
          <a:xfrm>
            <a:off x="7800910" y="6008047"/>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Kaggle is a platform for data scientists and machine learning practitioners. It provides access to a vast collection of datasets, including data from the T20 World Cup.</a:t>
            </a:r>
            <a:endParaRPr lang="en-US" sz="1900" dirty="0"/>
          </a:p>
        </p:txBody>
      </p:sp>
      <p:pic>
        <p:nvPicPr>
          <p:cNvPr id="7" name="Picture 6">
            <a:extLst>
              <a:ext uri="{FF2B5EF4-FFF2-40B4-BE49-F238E27FC236}">
                <a16:creationId xmlns:a16="http://schemas.microsoft.com/office/drawing/2014/main" id="{973B3C42-5EBA-4D59-838C-6BEF9BC28705}"/>
              </a:ext>
            </a:extLst>
          </p:cNvPr>
          <p:cNvPicPr>
            <a:picLocks noChangeAspect="1"/>
          </p:cNvPicPr>
          <p:nvPr/>
        </p:nvPicPr>
        <p:blipFill>
          <a:blip r:embed="rId3"/>
          <a:stretch>
            <a:fillRect/>
          </a:stretch>
        </p:blipFill>
        <p:spPr>
          <a:xfrm>
            <a:off x="12038842" y="7728155"/>
            <a:ext cx="2591558" cy="495654"/>
          </a:xfrm>
          <a:prstGeom prst="rect">
            <a:avLst/>
          </a:prstGeom>
        </p:spPr>
      </p:pic>
      <p:pic>
        <p:nvPicPr>
          <p:cNvPr id="9" name="Picture 8">
            <a:extLst>
              <a:ext uri="{FF2B5EF4-FFF2-40B4-BE49-F238E27FC236}">
                <a16:creationId xmlns:a16="http://schemas.microsoft.com/office/drawing/2014/main" id="{DBE910F6-36FA-4639-8997-DEC9AC038A19}"/>
              </a:ext>
            </a:extLst>
          </p:cNvPr>
          <p:cNvPicPr>
            <a:picLocks noChangeAspect="1"/>
          </p:cNvPicPr>
          <p:nvPr/>
        </p:nvPicPr>
        <p:blipFill>
          <a:blip r:embed="rId4"/>
          <a:stretch>
            <a:fillRect/>
          </a:stretch>
        </p:blipFill>
        <p:spPr>
          <a:xfrm>
            <a:off x="8167467" y="2920125"/>
            <a:ext cx="1802441" cy="1802441"/>
          </a:xfrm>
          <a:prstGeom prst="rect">
            <a:avLst/>
          </a:prstGeom>
        </p:spPr>
      </p:pic>
      <p:sp>
        <p:nvSpPr>
          <p:cNvPr id="10" name="TextBox 9">
            <a:extLst>
              <a:ext uri="{FF2B5EF4-FFF2-40B4-BE49-F238E27FC236}">
                <a16:creationId xmlns:a16="http://schemas.microsoft.com/office/drawing/2014/main" id="{85879EFB-3128-45F2-883C-6FBA5A094BD6}"/>
              </a:ext>
            </a:extLst>
          </p:cNvPr>
          <p:cNvSpPr txBox="1"/>
          <p:nvPr/>
        </p:nvSpPr>
        <p:spPr>
          <a:xfrm>
            <a:off x="9592042" y="4014680"/>
            <a:ext cx="2567790" cy="707886"/>
          </a:xfrm>
          <a:prstGeom prst="rect">
            <a:avLst/>
          </a:prstGeom>
          <a:noFill/>
        </p:spPr>
        <p:txBody>
          <a:bodyPr wrap="square" rtlCol="0">
            <a:spAutoFit/>
          </a:bodyPr>
          <a:lstStyle/>
          <a:p>
            <a:r>
              <a:rPr lang="en-IN" sz="4000" b="1" dirty="0">
                <a:solidFill>
                  <a:schemeClr val="bg1"/>
                </a:solidFill>
              </a:rPr>
              <a:t>POWER BI</a:t>
            </a:r>
          </a:p>
        </p:txBody>
      </p:sp>
      <p:pic>
        <p:nvPicPr>
          <p:cNvPr id="12" name="Picture 11">
            <a:extLst>
              <a:ext uri="{FF2B5EF4-FFF2-40B4-BE49-F238E27FC236}">
                <a16:creationId xmlns:a16="http://schemas.microsoft.com/office/drawing/2014/main" id="{1CB7C4C0-F123-45B0-B9CB-48A820FF6A75}"/>
              </a:ext>
            </a:extLst>
          </p:cNvPr>
          <p:cNvPicPr>
            <a:picLocks noChangeAspect="1"/>
          </p:cNvPicPr>
          <p:nvPr/>
        </p:nvPicPr>
        <p:blipFill>
          <a:blip r:embed="rId5"/>
          <a:stretch>
            <a:fillRect/>
          </a:stretch>
        </p:blipFill>
        <p:spPr>
          <a:xfrm>
            <a:off x="1639236" y="5705962"/>
            <a:ext cx="3729524" cy="14404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0"/>
          <p:cNvSpPr/>
          <p:nvPr/>
        </p:nvSpPr>
        <p:spPr>
          <a:xfrm>
            <a:off x="598566" y="3934132"/>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Data Overview</a:t>
            </a:r>
            <a:endParaRPr lang="en-US" sz="4300" dirty="0"/>
          </a:p>
        </p:txBody>
      </p:sp>
      <p:sp>
        <p:nvSpPr>
          <p:cNvPr id="5" name="Text 1"/>
          <p:cNvSpPr/>
          <p:nvPr/>
        </p:nvSpPr>
        <p:spPr>
          <a:xfrm>
            <a:off x="598566" y="4923581"/>
            <a:ext cx="9917034"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pitchFamily="34" charset="0"/>
                <a:ea typeface="Mukta" pitchFamily="34" charset="-122"/>
                <a:cs typeface="Mukta" pitchFamily="34" charset="-120"/>
              </a:rPr>
              <a:t>The dataset includes comprehensive information on every match played in the T20 World Cup 2022. This data encompasses player statistics, team scores, match details, and venue information. We analyze this data to understand the trends and patterns that emerged during the tournament.</a:t>
            </a:r>
            <a:endParaRPr lang="en-US" sz="1900" dirty="0"/>
          </a:p>
        </p:txBody>
      </p:sp>
      <p:pic>
        <p:nvPicPr>
          <p:cNvPr id="6" name="Picture 5">
            <a:extLst>
              <a:ext uri="{FF2B5EF4-FFF2-40B4-BE49-F238E27FC236}">
                <a16:creationId xmlns:a16="http://schemas.microsoft.com/office/drawing/2014/main" id="{95F5820C-7BAA-4805-8C2C-AE420C718B5D}"/>
              </a:ext>
            </a:extLst>
          </p:cNvPr>
          <p:cNvPicPr>
            <a:picLocks noChangeAspect="1"/>
          </p:cNvPicPr>
          <p:nvPr/>
        </p:nvPicPr>
        <p:blipFill>
          <a:blip r:embed="rId3"/>
          <a:stretch>
            <a:fillRect/>
          </a:stretch>
        </p:blipFill>
        <p:spPr>
          <a:xfrm>
            <a:off x="12038842" y="7728155"/>
            <a:ext cx="2591558" cy="495654"/>
          </a:xfrm>
          <a:prstGeom prst="rect">
            <a:avLst/>
          </a:prstGeom>
        </p:spPr>
      </p:pic>
      <p:pic>
        <p:nvPicPr>
          <p:cNvPr id="7" name="Image 0" descr="preencoded.png">
            <a:extLst>
              <a:ext uri="{FF2B5EF4-FFF2-40B4-BE49-F238E27FC236}">
                <a16:creationId xmlns:a16="http://schemas.microsoft.com/office/drawing/2014/main" id="{322248C9-981C-4DF3-8B9A-62E5C525427B}"/>
              </a:ext>
            </a:extLst>
          </p:cNvPr>
          <p:cNvPicPr>
            <a:picLocks noChangeAspect="1"/>
          </p:cNvPicPr>
          <p:nvPr/>
        </p:nvPicPr>
        <p:blipFill>
          <a:blip r:embed="rId4"/>
          <a:stretch>
            <a:fillRect/>
          </a:stretch>
        </p:blipFill>
        <p:spPr>
          <a:xfrm>
            <a:off x="0" y="0"/>
            <a:ext cx="14630400" cy="2835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1" descr="preencoded.png">
            <a:extLst>
              <a:ext uri="{FF2B5EF4-FFF2-40B4-BE49-F238E27FC236}">
                <a16:creationId xmlns:a16="http://schemas.microsoft.com/office/drawing/2014/main" id="{DB400589-D3D8-48E9-B96A-6EF68C0F8AE3}"/>
              </a:ext>
            </a:extLst>
          </p:cNvPr>
          <p:cNvPicPr>
            <a:picLocks noChangeAspect="1"/>
          </p:cNvPicPr>
          <p:nvPr/>
        </p:nvPicPr>
        <p:blipFill>
          <a:blip r:embed="rId5"/>
          <a:stretch>
            <a:fillRect/>
          </a:stretch>
        </p:blipFill>
        <p:spPr>
          <a:xfrm>
            <a:off x="5834528" y="141743"/>
            <a:ext cx="2961344" cy="25517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8673" y="677108"/>
            <a:ext cx="5134570" cy="641866"/>
          </a:xfrm>
          <a:prstGeom prst="rect">
            <a:avLst/>
          </a:prstGeom>
          <a:noFill/>
          <a:ln/>
        </p:spPr>
        <p:txBody>
          <a:bodyPr wrap="none" lIns="0" tIns="0" rIns="0" bIns="0" rtlCol="0" anchor="t"/>
          <a:lstStyle/>
          <a:p>
            <a:pPr marL="0" indent="0">
              <a:lnSpc>
                <a:spcPts val="5050"/>
              </a:lnSpc>
              <a:buNone/>
            </a:pPr>
            <a:r>
              <a:rPr lang="en-US" sz="4000" dirty="0">
                <a:solidFill>
                  <a:srgbClr val="C6BFEE"/>
                </a:solidFill>
                <a:latin typeface="Prompt" pitchFamily="34" charset="0"/>
                <a:ea typeface="Prompt" pitchFamily="34" charset="-122"/>
                <a:cs typeface="Prompt" pitchFamily="34" charset="-120"/>
              </a:rPr>
              <a:t>Dashboard Insights</a:t>
            </a:r>
            <a:endParaRPr lang="en-US" sz="4000" dirty="0"/>
          </a:p>
        </p:txBody>
      </p:sp>
      <p:sp>
        <p:nvSpPr>
          <p:cNvPr id="4" name="Text 1"/>
          <p:cNvSpPr/>
          <p:nvPr/>
        </p:nvSpPr>
        <p:spPr>
          <a:xfrm>
            <a:off x="808673" y="5983962"/>
            <a:ext cx="2567226" cy="320873"/>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pitchFamily="34" charset="0"/>
                <a:ea typeface="Prompt" pitchFamily="34" charset="-122"/>
                <a:cs typeface="Prompt" pitchFamily="34" charset="-120"/>
              </a:rPr>
              <a:t>Match Statistics</a:t>
            </a:r>
            <a:endParaRPr lang="en-US" sz="2000" dirty="0"/>
          </a:p>
        </p:txBody>
      </p:sp>
      <p:sp>
        <p:nvSpPr>
          <p:cNvPr id="5" name="Text 2"/>
          <p:cNvSpPr/>
          <p:nvPr/>
        </p:nvSpPr>
        <p:spPr>
          <a:xfrm>
            <a:off x="808673" y="6443424"/>
            <a:ext cx="6333292" cy="1109067"/>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pitchFamily="34" charset="0"/>
                <a:ea typeface="Mukta" pitchFamily="34" charset="-122"/>
                <a:cs typeface="Mukta" pitchFamily="34" charset="-120"/>
              </a:rPr>
              <a:t>The dashboard provides a detailed overview of match statistics, including scores, wickets, and boundaries. This allows us to visualize the key moments and turning points of each match.</a:t>
            </a:r>
            <a:endParaRPr lang="en-US" sz="1800" dirty="0"/>
          </a:p>
        </p:txBody>
      </p:sp>
      <p:sp>
        <p:nvSpPr>
          <p:cNvPr id="7" name="Text 3"/>
          <p:cNvSpPr/>
          <p:nvPr/>
        </p:nvSpPr>
        <p:spPr>
          <a:xfrm>
            <a:off x="7488436" y="5983962"/>
            <a:ext cx="2567226" cy="320873"/>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pitchFamily="34" charset="0"/>
                <a:ea typeface="Prompt" pitchFamily="34" charset="-122"/>
                <a:cs typeface="Prompt" pitchFamily="34" charset="-120"/>
              </a:rPr>
              <a:t>Player Performance</a:t>
            </a:r>
            <a:endParaRPr lang="en-US" sz="2000" dirty="0"/>
          </a:p>
        </p:txBody>
      </p:sp>
      <p:sp>
        <p:nvSpPr>
          <p:cNvPr id="8" name="Text 4"/>
          <p:cNvSpPr/>
          <p:nvPr/>
        </p:nvSpPr>
        <p:spPr>
          <a:xfrm>
            <a:off x="7488436" y="6443424"/>
            <a:ext cx="6333292" cy="1109067"/>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pitchFamily="34" charset="0"/>
                <a:ea typeface="Mukta" pitchFamily="34" charset="-122"/>
                <a:cs typeface="Mukta" pitchFamily="34" charset="-120"/>
              </a:rPr>
              <a:t>The dashboard highlights individual player performance, such as runs scored, wickets taken, and strike rates. This helps us identify the top performers and emerging talent.</a:t>
            </a:r>
            <a:endParaRPr lang="en-US" sz="1800" dirty="0"/>
          </a:p>
        </p:txBody>
      </p:sp>
      <p:pic>
        <p:nvPicPr>
          <p:cNvPr id="9" name="Picture 8">
            <a:extLst>
              <a:ext uri="{FF2B5EF4-FFF2-40B4-BE49-F238E27FC236}">
                <a16:creationId xmlns:a16="http://schemas.microsoft.com/office/drawing/2014/main" id="{EBC3FFD6-2C92-4B94-9FD6-9238482AFF62}"/>
              </a:ext>
            </a:extLst>
          </p:cNvPr>
          <p:cNvPicPr>
            <a:picLocks noChangeAspect="1"/>
          </p:cNvPicPr>
          <p:nvPr/>
        </p:nvPicPr>
        <p:blipFill>
          <a:blip r:embed="rId3"/>
          <a:stretch>
            <a:fillRect/>
          </a:stretch>
        </p:blipFill>
        <p:spPr>
          <a:xfrm>
            <a:off x="12038842" y="7728155"/>
            <a:ext cx="2591558" cy="495654"/>
          </a:xfrm>
          <a:prstGeom prst="rect">
            <a:avLst/>
          </a:prstGeom>
        </p:spPr>
      </p:pic>
      <p:pic>
        <p:nvPicPr>
          <p:cNvPr id="2050" name="Picture 2">
            <a:extLst>
              <a:ext uri="{FF2B5EF4-FFF2-40B4-BE49-F238E27FC236}">
                <a16:creationId xmlns:a16="http://schemas.microsoft.com/office/drawing/2014/main" id="{624D2248-6201-4E63-8D12-28CCC1E5A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8436" y="1595143"/>
            <a:ext cx="5715000" cy="3752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7D12D19-8A95-4CF3-B9DB-D31FD03F687D}"/>
              </a:ext>
            </a:extLst>
          </p:cNvPr>
          <p:cNvPicPr>
            <a:picLocks noChangeAspect="1"/>
          </p:cNvPicPr>
          <p:nvPr/>
        </p:nvPicPr>
        <p:blipFill rotWithShape="1">
          <a:blip r:embed="rId5"/>
          <a:srcRect l="1256" t="51098" r="46842" b="2691"/>
          <a:stretch/>
        </p:blipFill>
        <p:spPr>
          <a:xfrm>
            <a:off x="664306" y="1807758"/>
            <a:ext cx="6622026" cy="3552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0">
            <a:extLst>
              <a:ext uri="{FF2B5EF4-FFF2-40B4-BE49-F238E27FC236}">
                <a16:creationId xmlns:a16="http://schemas.microsoft.com/office/drawing/2014/main" id="{78506D2D-D2FF-4F8E-834E-669505525531}"/>
              </a:ext>
            </a:extLst>
          </p:cNvPr>
          <p:cNvSpPr/>
          <p:nvPr/>
        </p:nvSpPr>
        <p:spPr>
          <a:xfrm>
            <a:off x="793790" y="3028236"/>
            <a:ext cx="5954197"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pitchFamily="34" charset="0"/>
                <a:ea typeface="Petrona" pitchFamily="34" charset="-122"/>
                <a:cs typeface="Petrona" pitchFamily="34" charset="-120"/>
              </a:rPr>
              <a:t>Overview Panel</a:t>
            </a:r>
            <a:endParaRPr lang="en-US" sz="4650" dirty="0"/>
          </a:p>
        </p:txBody>
      </p:sp>
      <p:sp>
        <p:nvSpPr>
          <p:cNvPr id="15" name="Text 1">
            <a:extLst>
              <a:ext uri="{FF2B5EF4-FFF2-40B4-BE49-F238E27FC236}">
                <a16:creationId xmlns:a16="http://schemas.microsoft.com/office/drawing/2014/main" id="{A7A11770-7CD9-4854-AA5C-B3E874C684D2}"/>
              </a:ext>
            </a:extLst>
          </p:cNvPr>
          <p:cNvSpPr/>
          <p:nvPr/>
        </p:nvSpPr>
        <p:spPr>
          <a:xfrm>
            <a:off x="793791" y="4112657"/>
            <a:ext cx="5533268"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The dashboard's overview panel provides a summary of key metrics, such as the top-performing teams, leading run-scorers, and most successful bowlers.</a:t>
            </a:r>
            <a:endParaRPr lang="en-US" sz="1750" dirty="0"/>
          </a:p>
        </p:txBody>
      </p:sp>
      <p:pic>
        <p:nvPicPr>
          <p:cNvPr id="3" name="Picture 2">
            <a:extLst>
              <a:ext uri="{FF2B5EF4-FFF2-40B4-BE49-F238E27FC236}">
                <a16:creationId xmlns:a16="http://schemas.microsoft.com/office/drawing/2014/main" id="{45F70EC0-08E7-4592-98AD-3023BE311AA2}"/>
              </a:ext>
            </a:extLst>
          </p:cNvPr>
          <p:cNvPicPr>
            <a:picLocks noChangeAspect="1"/>
          </p:cNvPicPr>
          <p:nvPr/>
        </p:nvPicPr>
        <p:blipFill rotWithShape="1">
          <a:blip r:embed="rId3"/>
          <a:srcRect l="45850"/>
          <a:stretch/>
        </p:blipFill>
        <p:spPr>
          <a:xfrm>
            <a:off x="6969213" y="1662"/>
            <a:ext cx="7661187" cy="8227938"/>
          </a:xfrm>
          <a:prstGeom prst="rect">
            <a:avLst/>
          </a:prstGeom>
          <a:ln>
            <a:noFill/>
          </a:ln>
          <a:effectLst>
            <a:softEdge rad="112500"/>
          </a:effectLst>
        </p:spPr>
      </p:pic>
    </p:spTree>
    <p:extLst>
      <p:ext uri="{BB962C8B-B14F-4D97-AF65-F5344CB8AC3E}">
        <p14:creationId xmlns:p14="http://schemas.microsoft.com/office/powerpoint/2010/main" val="548776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0"/>
          <p:cNvSpPr/>
          <p:nvPr/>
        </p:nvSpPr>
        <p:spPr>
          <a:xfrm>
            <a:off x="426351" y="3485224"/>
            <a:ext cx="13777697" cy="750636"/>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pitchFamily="34" charset="0"/>
                <a:ea typeface="Prompt" pitchFamily="34" charset="-122"/>
                <a:cs typeface="Prompt" pitchFamily="34" charset="-120"/>
              </a:rPr>
              <a:t>Batting and Bowling Analysis</a:t>
            </a:r>
            <a:endParaRPr lang="en-US" sz="4300" dirty="0"/>
          </a:p>
        </p:txBody>
      </p:sp>
      <p:sp>
        <p:nvSpPr>
          <p:cNvPr id="5" name="Shape 1"/>
          <p:cNvSpPr/>
          <p:nvPr/>
        </p:nvSpPr>
        <p:spPr>
          <a:xfrm>
            <a:off x="339212" y="4395019"/>
            <a:ext cx="14040465" cy="3180736"/>
          </a:xfrm>
          <a:prstGeom prst="roundRect">
            <a:avLst>
              <a:gd name="adj" fmla="val 3630"/>
            </a:avLst>
          </a:prstGeom>
          <a:noFill/>
          <a:ln w="15240">
            <a:solidFill>
              <a:srgbClr val="FFFFFF">
                <a:alpha val="24000"/>
              </a:srgbClr>
            </a:solidFill>
            <a:prstDash val="solid"/>
          </a:ln>
        </p:spPr>
      </p:sp>
      <p:sp>
        <p:nvSpPr>
          <p:cNvPr id="15" name="Shape 11"/>
          <p:cNvSpPr/>
          <p:nvPr/>
        </p:nvSpPr>
        <p:spPr>
          <a:xfrm>
            <a:off x="879277" y="5692259"/>
            <a:ext cx="7385447" cy="706517"/>
          </a:xfrm>
          <a:prstGeom prst="rect">
            <a:avLst/>
          </a:prstGeom>
          <a:solidFill>
            <a:srgbClr val="000000">
              <a:alpha val="4000"/>
            </a:srgbClr>
          </a:solidFill>
          <a:ln/>
        </p:spPr>
      </p:sp>
      <p:pic>
        <p:nvPicPr>
          <p:cNvPr id="18" name="Picture 17">
            <a:extLst>
              <a:ext uri="{FF2B5EF4-FFF2-40B4-BE49-F238E27FC236}">
                <a16:creationId xmlns:a16="http://schemas.microsoft.com/office/drawing/2014/main" id="{5EFC130B-F8D0-4BA2-94A8-FE2ED77CA3DE}"/>
              </a:ext>
            </a:extLst>
          </p:cNvPr>
          <p:cNvPicPr>
            <a:picLocks noChangeAspect="1"/>
          </p:cNvPicPr>
          <p:nvPr/>
        </p:nvPicPr>
        <p:blipFill>
          <a:blip r:embed="rId3"/>
          <a:stretch>
            <a:fillRect/>
          </a:stretch>
        </p:blipFill>
        <p:spPr>
          <a:xfrm>
            <a:off x="12038842" y="7728155"/>
            <a:ext cx="2591558" cy="495654"/>
          </a:xfrm>
          <a:prstGeom prst="rect">
            <a:avLst/>
          </a:prstGeom>
        </p:spPr>
      </p:pic>
      <p:sp>
        <p:nvSpPr>
          <p:cNvPr id="19" name="Shape 2">
            <a:extLst>
              <a:ext uri="{FF2B5EF4-FFF2-40B4-BE49-F238E27FC236}">
                <a16:creationId xmlns:a16="http://schemas.microsoft.com/office/drawing/2014/main" id="{D0894CC6-8EE1-46E0-B57D-0A5CA3AE1B84}"/>
              </a:ext>
            </a:extLst>
          </p:cNvPr>
          <p:cNvSpPr/>
          <p:nvPr/>
        </p:nvSpPr>
        <p:spPr>
          <a:xfrm>
            <a:off x="798791" y="4766632"/>
            <a:ext cx="13127689" cy="706517"/>
          </a:xfrm>
          <a:prstGeom prst="rect">
            <a:avLst/>
          </a:prstGeom>
          <a:solidFill>
            <a:srgbClr val="FFFFFF">
              <a:alpha val="4000"/>
            </a:srgbClr>
          </a:solidFill>
          <a:ln/>
        </p:spPr>
      </p:sp>
      <p:sp>
        <p:nvSpPr>
          <p:cNvPr id="20" name="Text 3">
            <a:extLst>
              <a:ext uri="{FF2B5EF4-FFF2-40B4-BE49-F238E27FC236}">
                <a16:creationId xmlns:a16="http://schemas.microsoft.com/office/drawing/2014/main" id="{48FDBAD3-F2F0-4FE3-B068-D49A2A32B9A3}"/>
              </a:ext>
            </a:extLst>
          </p:cNvPr>
          <p:cNvSpPr/>
          <p:nvPr/>
        </p:nvSpPr>
        <p:spPr>
          <a:xfrm>
            <a:off x="1085850" y="4922366"/>
            <a:ext cx="3195280"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pitchFamily="34" charset="0"/>
                <a:ea typeface="Mukta" pitchFamily="34" charset="-122"/>
                <a:cs typeface="Mukta" pitchFamily="34" charset="-120"/>
              </a:rPr>
              <a:t>Batting</a:t>
            </a:r>
            <a:endParaRPr lang="en-US" sz="1900" b="1" dirty="0"/>
          </a:p>
        </p:txBody>
      </p:sp>
      <p:sp>
        <p:nvSpPr>
          <p:cNvPr id="21" name="Text 4">
            <a:extLst>
              <a:ext uri="{FF2B5EF4-FFF2-40B4-BE49-F238E27FC236}">
                <a16:creationId xmlns:a16="http://schemas.microsoft.com/office/drawing/2014/main" id="{D20F9F6E-0B13-48F2-BDA6-64DA6BB6CC1F}"/>
              </a:ext>
            </a:extLst>
          </p:cNvPr>
          <p:cNvSpPr/>
          <p:nvPr/>
        </p:nvSpPr>
        <p:spPr>
          <a:xfrm>
            <a:off x="9258922" y="4922366"/>
            <a:ext cx="3195280" cy="395049"/>
          </a:xfrm>
          <a:prstGeom prst="rect">
            <a:avLst/>
          </a:prstGeom>
          <a:noFill/>
          <a:ln/>
        </p:spPr>
        <p:txBody>
          <a:bodyPr wrap="none" lIns="0" tIns="0" rIns="0" bIns="0" rtlCol="0" anchor="t"/>
          <a:lstStyle/>
          <a:p>
            <a:pPr marL="0" indent="0">
              <a:lnSpc>
                <a:spcPts val="3100"/>
              </a:lnSpc>
              <a:buNone/>
            </a:pPr>
            <a:r>
              <a:rPr lang="en-US" sz="1900" b="1" dirty="0">
                <a:solidFill>
                  <a:srgbClr val="DAD8E9"/>
                </a:solidFill>
                <a:latin typeface="Mukta" pitchFamily="34" charset="0"/>
                <a:ea typeface="Mukta" pitchFamily="34" charset="-122"/>
                <a:cs typeface="Mukta" pitchFamily="34" charset="-120"/>
              </a:rPr>
              <a:t>Bowling</a:t>
            </a:r>
            <a:endParaRPr lang="en-US" sz="1900" b="1" dirty="0"/>
          </a:p>
        </p:txBody>
      </p:sp>
      <p:sp>
        <p:nvSpPr>
          <p:cNvPr id="22" name="Shape 5">
            <a:extLst>
              <a:ext uri="{FF2B5EF4-FFF2-40B4-BE49-F238E27FC236}">
                <a16:creationId xmlns:a16="http://schemas.microsoft.com/office/drawing/2014/main" id="{E8F4C892-0792-4D2A-B8F0-1186BB99317E}"/>
              </a:ext>
            </a:extLst>
          </p:cNvPr>
          <p:cNvSpPr/>
          <p:nvPr/>
        </p:nvSpPr>
        <p:spPr>
          <a:xfrm>
            <a:off x="839034" y="5586504"/>
            <a:ext cx="13087446" cy="379920"/>
          </a:xfrm>
          <a:prstGeom prst="rect">
            <a:avLst/>
          </a:prstGeom>
          <a:solidFill>
            <a:srgbClr val="000000">
              <a:alpha val="4000"/>
            </a:srgbClr>
          </a:solidFill>
          <a:ln/>
        </p:spPr>
      </p:sp>
      <p:sp>
        <p:nvSpPr>
          <p:cNvPr id="23" name="Text 6">
            <a:extLst>
              <a:ext uri="{FF2B5EF4-FFF2-40B4-BE49-F238E27FC236}">
                <a16:creationId xmlns:a16="http://schemas.microsoft.com/office/drawing/2014/main" id="{3ADDF3EA-5BCB-41D5-84D7-1C98B2A3DD46}"/>
              </a:ext>
            </a:extLst>
          </p:cNvPr>
          <p:cNvSpPr/>
          <p:nvPr/>
        </p:nvSpPr>
        <p:spPr>
          <a:xfrm>
            <a:off x="798791" y="5684852"/>
            <a:ext cx="6063211" cy="832354"/>
          </a:xfrm>
          <a:prstGeom prst="rect">
            <a:avLst/>
          </a:prstGeom>
          <a:noFill/>
          <a:ln/>
        </p:spPr>
        <p:txBody>
          <a:bodyPr wrap="none" lIns="0" tIns="0" rIns="0" bIns="0" rtlCol="0" anchor="t"/>
          <a:lstStyle/>
          <a:p>
            <a:pPr>
              <a:lnSpc>
                <a:spcPts val="3100"/>
              </a:lnSpc>
            </a:pPr>
            <a:r>
              <a:rPr lang="en-US" sz="2000" dirty="0">
                <a:solidFill>
                  <a:srgbClr val="DAD8E9"/>
                </a:solidFill>
                <a:latin typeface="Mukta" pitchFamily="34" charset="0"/>
                <a:ea typeface="Mukta" pitchFamily="34" charset="-122"/>
                <a:cs typeface="Mukta" pitchFamily="34" charset="-120"/>
              </a:rPr>
              <a:t>Analyzes the batting averages of individual players, providing</a:t>
            </a:r>
          </a:p>
          <a:p>
            <a:pPr>
              <a:lnSpc>
                <a:spcPts val="3100"/>
              </a:lnSpc>
            </a:pPr>
            <a:r>
              <a:rPr lang="en-US" sz="2000" dirty="0">
                <a:solidFill>
                  <a:srgbClr val="DAD8E9"/>
                </a:solidFill>
                <a:latin typeface="Mukta" pitchFamily="34" charset="0"/>
                <a:ea typeface="Mukta" pitchFamily="34" charset="-122"/>
                <a:cs typeface="Mukta" pitchFamily="34" charset="-120"/>
              </a:rPr>
              <a:t> insights into consistent performance and batting form.</a:t>
            </a:r>
            <a:endParaRPr lang="en-US" sz="2000" dirty="0"/>
          </a:p>
          <a:p>
            <a:pPr marL="0" indent="0">
              <a:lnSpc>
                <a:spcPts val="3100"/>
              </a:lnSpc>
              <a:buNone/>
            </a:pPr>
            <a:endParaRPr lang="en-US" sz="1900" dirty="0"/>
          </a:p>
        </p:txBody>
      </p:sp>
      <p:sp>
        <p:nvSpPr>
          <p:cNvPr id="24" name="Text 7">
            <a:extLst>
              <a:ext uri="{FF2B5EF4-FFF2-40B4-BE49-F238E27FC236}">
                <a16:creationId xmlns:a16="http://schemas.microsoft.com/office/drawing/2014/main" id="{1C9CF10D-7358-45D5-B6C1-28FB360AD907}"/>
              </a:ext>
            </a:extLst>
          </p:cNvPr>
          <p:cNvSpPr/>
          <p:nvPr/>
        </p:nvSpPr>
        <p:spPr>
          <a:xfrm>
            <a:off x="7274957" y="5684852"/>
            <a:ext cx="6651522" cy="706517"/>
          </a:xfrm>
          <a:prstGeom prst="rect">
            <a:avLst/>
          </a:prstGeom>
          <a:noFill/>
          <a:ln/>
        </p:spPr>
        <p:txBody>
          <a:bodyPr wrap="none" lIns="0" tIns="0" rIns="0" bIns="0" rtlCol="0" anchor="t"/>
          <a:lstStyle/>
          <a:p>
            <a:pPr marL="0" indent="0" algn="l">
              <a:lnSpc>
                <a:spcPts val="2800"/>
              </a:lnSpc>
              <a:buNone/>
            </a:pPr>
            <a:r>
              <a:rPr lang="en-US" sz="2000" dirty="0">
                <a:solidFill>
                  <a:srgbClr val="DAD8E9"/>
                </a:solidFill>
                <a:latin typeface="Mukta" pitchFamily="34" charset="0"/>
                <a:ea typeface="Mukta" pitchFamily="34" charset="-122"/>
                <a:cs typeface="Mukta" pitchFamily="34" charset="-120"/>
              </a:rPr>
              <a:t>Analyzes the bowling averages of individual bowlers, providing </a:t>
            </a:r>
          </a:p>
          <a:p>
            <a:pPr marL="0" indent="0" algn="l">
              <a:lnSpc>
                <a:spcPts val="2800"/>
              </a:lnSpc>
              <a:buNone/>
            </a:pPr>
            <a:r>
              <a:rPr lang="en-US" sz="2000" dirty="0">
                <a:solidFill>
                  <a:srgbClr val="DAD8E9"/>
                </a:solidFill>
                <a:latin typeface="Mukta" pitchFamily="34" charset="0"/>
                <a:ea typeface="Mukta" pitchFamily="34" charset="-122"/>
                <a:cs typeface="Mukta" pitchFamily="34" charset="-120"/>
              </a:rPr>
              <a:t>insights into their consistency and effectiveness.</a:t>
            </a:r>
            <a:endParaRPr lang="en-US" sz="2000" dirty="0"/>
          </a:p>
        </p:txBody>
      </p:sp>
      <p:sp>
        <p:nvSpPr>
          <p:cNvPr id="25" name="Shape 8">
            <a:extLst>
              <a:ext uri="{FF2B5EF4-FFF2-40B4-BE49-F238E27FC236}">
                <a16:creationId xmlns:a16="http://schemas.microsoft.com/office/drawing/2014/main" id="{94254F81-E7DA-4E91-8FEE-BE2DC9EADE97}"/>
              </a:ext>
            </a:extLst>
          </p:cNvPr>
          <p:cNvSpPr/>
          <p:nvPr/>
        </p:nvSpPr>
        <p:spPr>
          <a:xfrm>
            <a:off x="839033" y="6605003"/>
            <a:ext cx="13087446" cy="829078"/>
          </a:xfrm>
          <a:prstGeom prst="rect">
            <a:avLst/>
          </a:prstGeom>
          <a:solidFill>
            <a:srgbClr val="FFFFFF">
              <a:alpha val="4000"/>
            </a:srgbClr>
          </a:solidFill>
          <a:ln/>
        </p:spPr>
      </p:sp>
      <p:sp>
        <p:nvSpPr>
          <p:cNvPr id="26" name="Text 9">
            <a:extLst>
              <a:ext uri="{FF2B5EF4-FFF2-40B4-BE49-F238E27FC236}">
                <a16:creationId xmlns:a16="http://schemas.microsoft.com/office/drawing/2014/main" id="{60A5B556-2E9A-4775-A8B5-B0B117CFDB3A}"/>
              </a:ext>
            </a:extLst>
          </p:cNvPr>
          <p:cNvSpPr/>
          <p:nvPr/>
        </p:nvSpPr>
        <p:spPr>
          <a:xfrm>
            <a:off x="839034" y="6705862"/>
            <a:ext cx="6022968" cy="706517"/>
          </a:xfrm>
          <a:prstGeom prst="rect">
            <a:avLst/>
          </a:prstGeom>
          <a:noFill/>
          <a:ln/>
        </p:spPr>
        <p:txBody>
          <a:bodyPr wrap="none" lIns="0" tIns="0" rIns="0" bIns="0" rtlCol="0" anchor="t"/>
          <a:lstStyle/>
          <a:p>
            <a:pPr marL="0" indent="0" algn="l">
              <a:lnSpc>
                <a:spcPts val="2200"/>
              </a:lnSpc>
              <a:buNone/>
            </a:pPr>
            <a:r>
              <a:rPr lang="en-US" sz="2000" dirty="0">
                <a:solidFill>
                  <a:srgbClr val="DAD8E9"/>
                </a:solidFill>
                <a:latin typeface="Mukta" pitchFamily="34" charset="0"/>
                <a:ea typeface="Mukta" pitchFamily="34" charset="-122"/>
                <a:cs typeface="Mukta" pitchFamily="34" charset="-120"/>
              </a:rPr>
              <a:t>Identifies the highest individual scores in the tournament, </a:t>
            </a:r>
          </a:p>
          <a:p>
            <a:pPr marL="0" indent="0" algn="l">
              <a:lnSpc>
                <a:spcPts val="2200"/>
              </a:lnSpc>
              <a:buNone/>
            </a:pPr>
            <a:r>
              <a:rPr lang="en-US" sz="2000" dirty="0">
                <a:solidFill>
                  <a:srgbClr val="DAD8E9"/>
                </a:solidFill>
                <a:latin typeface="Mukta" pitchFamily="34" charset="0"/>
                <a:ea typeface="Mukta" pitchFamily="34" charset="-122"/>
                <a:cs typeface="Mukta" pitchFamily="34" charset="-120"/>
              </a:rPr>
              <a:t>highlighting exceptional batting performances.</a:t>
            </a:r>
            <a:endParaRPr lang="en-US" sz="2000" dirty="0"/>
          </a:p>
        </p:txBody>
      </p:sp>
      <p:sp>
        <p:nvSpPr>
          <p:cNvPr id="27" name="Text 10">
            <a:extLst>
              <a:ext uri="{FF2B5EF4-FFF2-40B4-BE49-F238E27FC236}">
                <a16:creationId xmlns:a16="http://schemas.microsoft.com/office/drawing/2014/main" id="{6DE05C01-180E-4CBA-84B9-DD00C4022417}"/>
              </a:ext>
            </a:extLst>
          </p:cNvPr>
          <p:cNvSpPr/>
          <p:nvPr/>
        </p:nvSpPr>
        <p:spPr>
          <a:xfrm>
            <a:off x="7274957" y="6716838"/>
            <a:ext cx="6651522" cy="706517"/>
          </a:xfrm>
          <a:prstGeom prst="rect">
            <a:avLst/>
          </a:prstGeom>
          <a:noFill/>
          <a:ln/>
        </p:spPr>
        <p:txBody>
          <a:bodyPr wrap="none" lIns="0" tIns="0" rIns="0" bIns="0" rtlCol="0" anchor="t"/>
          <a:lstStyle/>
          <a:p>
            <a:pPr marL="0" indent="0" algn="l">
              <a:lnSpc>
                <a:spcPts val="2800"/>
              </a:lnSpc>
              <a:buNone/>
            </a:pPr>
            <a:r>
              <a:rPr lang="en-US" sz="2000" dirty="0">
                <a:solidFill>
                  <a:srgbClr val="DAD8E9"/>
                </a:solidFill>
                <a:latin typeface="Mukta" pitchFamily="34" charset="0"/>
                <a:ea typeface="Mukta" pitchFamily="34" charset="-122"/>
                <a:cs typeface="Mukta" pitchFamily="34" charset="-120"/>
              </a:rPr>
              <a:t>Identifies the best bowling figures achieved in a single match, </a:t>
            </a:r>
          </a:p>
          <a:p>
            <a:pPr marL="0" indent="0" algn="l">
              <a:lnSpc>
                <a:spcPts val="2800"/>
              </a:lnSpc>
              <a:buNone/>
            </a:pPr>
            <a:r>
              <a:rPr lang="en-US" sz="2000" dirty="0">
                <a:solidFill>
                  <a:srgbClr val="DAD8E9"/>
                </a:solidFill>
                <a:latin typeface="Mukta" pitchFamily="34" charset="0"/>
                <a:ea typeface="Mukta" pitchFamily="34" charset="-122"/>
                <a:cs typeface="Mukta" pitchFamily="34" charset="-120"/>
              </a:rPr>
              <a:t>highlighting standout bowling performances.</a:t>
            </a:r>
            <a:endParaRPr lang="en-US" sz="2000" dirty="0"/>
          </a:p>
        </p:txBody>
      </p:sp>
      <p:pic>
        <p:nvPicPr>
          <p:cNvPr id="28" name="Image 0" descr="preencoded.png">
            <a:extLst>
              <a:ext uri="{FF2B5EF4-FFF2-40B4-BE49-F238E27FC236}">
                <a16:creationId xmlns:a16="http://schemas.microsoft.com/office/drawing/2014/main" id="{6F179BD3-967D-4C96-ABDA-5EAD450A66F8}"/>
              </a:ext>
            </a:extLst>
          </p:cNvPr>
          <p:cNvPicPr>
            <a:picLocks noChangeAspect="1"/>
          </p:cNvPicPr>
          <p:nvPr/>
        </p:nvPicPr>
        <p:blipFill>
          <a:blip r:embed="rId4"/>
          <a:stretch>
            <a:fillRect/>
          </a:stretch>
        </p:blipFill>
        <p:spPr>
          <a:xfrm>
            <a:off x="0" y="0"/>
            <a:ext cx="14630400" cy="2426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521</Words>
  <Application>Microsoft Office PowerPoint</Application>
  <PresentationFormat>Custom</PresentationFormat>
  <Paragraphs>86</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Petrona</vt:lpstr>
      <vt:lpstr>Arial</vt:lpstr>
      <vt:lpstr>Prompt</vt:lpstr>
      <vt:lpstr>Mukta</vt:lpstr>
      <vt:lpstr>Calibri</vt:lpstr>
      <vt:lpstr>Segoe UI Black</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Mr. Kanojia</cp:lastModifiedBy>
  <cp:revision>13</cp:revision>
  <dcterms:created xsi:type="dcterms:W3CDTF">2024-09-11T16:25:03Z</dcterms:created>
  <dcterms:modified xsi:type="dcterms:W3CDTF">2024-09-12T05:55:19Z</dcterms:modified>
</cp:coreProperties>
</file>